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media/audio1" ContentType="audio/x-wav"/>
  <Override PartName="/ppt/media/audio2" ContentType="audio/x-wav"/>
  <Override PartName="/ppt/media/audio3" ContentType="audio/x-wav"/>
  <Override PartName="/ppt/notesSlides/notesSlide8.xml" ContentType="application/vnd.openxmlformats-officedocument.presentationml.notesSlide+xml"/>
  <Override PartName="/ppt/media/audio4" ContentType="audio/x-wav"/>
  <Override PartName="/ppt/media/audio5" ContentType="audio/x-wav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media/audio6" ContentType="audio/x-wav"/>
  <Override PartName="/ppt/media/audio7" ContentType="audio/x-wav"/>
  <Override PartName="/ppt/media/audio8" ContentType="audio/x-wav"/>
  <Override PartName="/ppt/notesSlides/notesSlide12.xml" ContentType="application/vnd.openxmlformats-officedocument.presentationml.notesSlide+xml"/>
  <Override PartName="/ppt/media/audio9" ContentType="audio/x-wav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8" r:id="rId3"/>
    <p:sldId id="260" r:id="rId4"/>
    <p:sldId id="262" r:id="rId5"/>
    <p:sldId id="265" r:id="rId6"/>
    <p:sldId id="267" r:id="rId7"/>
    <p:sldId id="268" r:id="rId8"/>
    <p:sldId id="270" r:id="rId9"/>
    <p:sldId id="271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309" r:id="rId26"/>
    <p:sldId id="288" r:id="rId27"/>
    <p:sldId id="291" r:id="rId28"/>
    <p:sldId id="292" r:id="rId29"/>
    <p:sldId id="293" r:id="rId30"/>
    <p:sldId id="294" r:id="rId31"/>
    <p:sldId id="295" r:id="rId32"/>
    <p:sldId id="301" r:id="rId33"/>
    <p:sldId id="302" r:id="rId34"/>
    <p:sldId id="296" r:id="rId35"/>
    <p:sldId id="297" r:id="rId36"/>
    <p:sldId id="303" r:id="rId37"/>
    <p:sldId id="304" r:id="rId38"/>
    <p:sldId id="305" r:id="rId39"/>
    <p:sldId id="306" r:id="rId40"/>
    <p:sldId id="307" r:id="rId41"/>
    <p:sldId id="308" r:id="rId42"/>
  </p:sldIdLst>
  <p:sldSz cx="9144000" cy="6858000" type="screen4x3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98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903292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/>
          <a:lstStyle>
            <a:lvl1pPr algn="r">
              <a:defRPr sz="13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5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/>
          <a:lstStyle>
            <a:lvl1pPr algn="l">
              <a:defRPr sz="1300"/>
            </a:lvl1pPr>
          </a:lstStyle>
          <a:p>
            <a:fld id="{3BCA460D-B9B4-4882-BCF6-1A0574EDF925}" type="datetimeFigureOut">
              <a:rPr lang="ar-IQ" smtClean="0"/>
              <a:pPr/>
              <a:t>11/03/1440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903292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 anchor="b"/>
          <a:lstStyle>
            <a:lvl1pPr algn="r">
              <a:defRPr sz="1300"/>
            </a:lvl1pPr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5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 anchor="b"/>
          <a:lstStyle>
            <a:lvl1pPr algn="l">
              <a:defRPr sz="1300"/>
            </a:lvl1pPr>
          </a:lstStyle>
          <a:p>
            <a:fld id="{0CB76F5F-3C63-40B4-9C85-7526BC0087D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69851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903292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/>
          <a:lstStyle>
            <a:lvl1pPr algn="r">
              <a:defRPr sz="13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95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/>
          <a:lstStyle>
            <a:lvl1pPr algn="l">
              <a:defRPr sz="1300"/>
            </a:lvl1pPr>
          </a:lstStyle>
          <a:p>
            <a:fld id="{DB9928F9-7D39-4CA8-ACFB-2227BA965578}" type="datetimeFigureOut">
              <a:rPr lang="ar-IQ" smtClean="0"/>
              <a:pPr/>
              <a:t>11/03/1440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903292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 anchor="b"/>
          <a:lstStyle>
            <a:lvl1pPr algn="r">
              <a:defRPr sz="13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95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 anchor="b"/>
          <a:lstStyle>
            <a:lvl1pPr algn="l">
              <a:defRPr sz="1300"/>
            </a:lvl1pPr>
          </a:lstStyle>
          <a:p>
            <a:fld id="{69F7F577-BB79-4A55-A61D-9E03C4149321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20518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IQ" smtClean="0"/>
          </a:p>
        </p:txBody>
      </p:sp>
      <p:sp>
        <p:nvSpPr>
          <p:cNvPr id="10240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0240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0240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0240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9AED9A-9C17-4BD7-A381-FE43BE2512AD}" type="slidenum">
              <a:rPr lang="ar-SA" altLang="en-US" sz="1300"/>
              <a:pPr/>
              <a:t>6</a:t>
            </a:fld>
            <a:endParaRPr lang="en-US" altLang="ko-KR" sz="1300"/>
          </a:p>
        </p:txBody>
      </p:sp>
    </p:spTree>
    <p:extLst>
      <p:ext uri="{BB962C8B-B14F-4D97-AF65-F5344CB8AC3E}">
        <p14:creationId xmlns:p14="http://schemas.microsoft.com/office/powerpoint/2010/main" val="15817915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126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126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D235EBA-BB92-4A28-804A-9135F1019CF0}" type="slidenum">
              <a:rPr lang="ar-SA" altLang="en-US" sz="1300"/>
              <a:pPr/>
              <a:t>24</a:t>
            </a:fld>
            <a:endParaRPr lang="en-US" altLang="ko-KR" sz="1300"/>
          </a:p>
        </p:txBody>
      </p:sp>
      <p:sp>
        <p:nvSpPr>
          <p:cNvPr id="1126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ar-IQ" altLang="ko-KR" baseline="0" dirty="0" smtClean="0">
                <a:ea typeface="Gulim" pitchFamily="34" charset="-127"/>
              </a:rPr>
              <a:t>ملاحظة</a:t>
            </a:r>
          </a:p>
          <a:p>
            <a:r>
              <a:rPr lang="en-US" altLang="ko-KR" baseline="0" dirty="0" smtClean="0">
                <a:ea typeface="Gulim" pitchFamily="34" charset="-127"/>
              </a:rPr>
              <a:t>P</a:t>
            </a:r>
            <a:r>
              <a:rPr lang="ar-IQ" altLang="ko-KR" baseline="0" dirty="0" smtClean="0">
                <a:ea typeface="Gulim" pitchFamily="34" charset="-127"/>
              </a:rPr>
              <a:t> = احمد من محافظة البصرة  , </a:t>
            </a:r>
            <a:r>
              <a:rPr lang="en-US" altLang="ko-KR" baseline="0" dirty="0" smtClean="0">
                <a:ea typeface="Gulim" pitchFamily="34" charset="-127"/>
              </a:rPr>
              <a:t>q </a:t>
            </a:r>
            <a:r>
              <a:rPr lang="ar-IQ" altLang="ko-KR" baseline="0" dirty="0" smtClean="0">
                <a:ea typeface="Gulim" pitchFamily="34" charset="-127"/>
              </a:rPr>
              <a:t>=  احمد عراقي</a:t>
            </a:r>
          </a:p>
          <a:p>
            <a:pPr algn="l"/>
            <a:r>
              <a:rPr lang="fr-FR" altLang="ko-KR" baseline="0" dirty="0" smtClean="0">
                <a:ea typeface="Gulim" pitchFamily="34" charset="-127"/>
              </a:rPr>
              <a:t>1-p = T , q = T , (p → q) = T</a:t>
            </a:r>
          </a:p>
          <a:p>
            <a:pPr algn="l"/>
            <a:r>
              <a:rPr lang="fr-FR" altLang="ko-KR" baseline="0" dirty="0" smtClean="0">
                <a:ea typeface="Gulim" pitchFamily="34" charset="-127"/>
              </a:rPr>
              <a:t>2-p = F , q = T , (p → q) = T</a:t>
            </a:r>
          </a:p>
          <a:p>
            <a:pPr algn="l"/>
            <a:r>
              <a:rPr lang="fr-FR" altLang="ko-KR" baseline="0" dirty="0" smtClean="0">
                <a:ea typeface="Gulim" pitchFamily="34" charset="-127"/>
              </a:rPr>
              <a:t>3-p = F , q = F , (p → q) = T</a:t>
            </a:r>
          </a:p>
          <a:p>
            <a:pPr algn="l"/>
            <a:r>
              <a:rPr lang="fr-FR" altLang="ko-KR" baseline="0" dirty="0" smtClean="0">
                <a:ea typeface="Gulim" pitchFamily="34" charset="-127"/>
              </a:rPr>
              <a:t>4-p = T , q = F , (p → q) = F</a:t>
            </a:r>
            <a:endParaRPr lang="ar-IQ" altLang="ko-KR" baseline="0" dirty="0" smtClean="0">
              <a:ea typeface="Gulim" pitchFamily="34" charset="-127"/>
            </a:endParaRPr>
          </a:p>
          <a:p>
            <a:r>
              <a:rPr lang="ar-IQ" altLang="ko-KR" baseline="0" dirty="0" smtClean="0">
                <a:ea typeface="Gulim" pitchFamily="34" charset="-127"/>
              </a:rPr>
              <a:t>لايمكن ان تكون التعبير صائب ( الفرضية) و النتيجة خاطئة.</a:t>
            </a:r>
          </a:p>
          <a:p>
            <a:endParaRPr lang="en-US" altLang="ko-KR" dirty="0" smtClean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9460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136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136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ECCD2F4-2150-4AFA-B297-43893F291332}" type="slidenum">
              <a:rPr lang="ar-SA" altLang="en-US" sz="1300"/>
              <a:pPr/>
              <a:t>26</a:t>
            </a:fld>
            <a:endParaRPr lang="en-US" altLang="ko-KR" sz="1300"/>
          </a:p>
        </p:txBody>
      </p:sp>
      <p:sp>
        <p:nvSpPr>
          <p:cNvPr id="1136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330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157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157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683AA96-B554-4522-8A9B-986C25C1B1CE}" type="slidenum">
              <a:rPr lang="ar-SA" altLang="en-US" sz="1300"/>
              <a:pPr/>
              <a:t>28</a:t>
            </a:fld>
            <a:endParaRPr lang="en-US" altLang="ko-KR" sz="1300"/>
          </a:p>
        </p:txBody>
      </p:sp>
      <p:sp>
        <p:nvSpPr>
          <p:cNvPr id="1157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Also, note that the converse and inverse of p-&gt;q also have the same meaning as each other.</a:t>
            </a:r>
          </a:p>
        </p:txBody>
      </p:sp>
    </p:spTree>
    <p:extLst>
      <p:ext uri="{BB962C8B-B14F-4D97-AF65-F5344CB8AC3E}">
        <p14:creationId xmlns:p14="http://schemas.microsoft.com/office/powerpoint/2010/main" val="7635422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167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167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1F9275-7EE7-46D4-B5EB-C8A4468A8523}" type="slidenum">
              <a:rPr lang="ar-SA" altLang="en-US" sz="1300"/>
              <a:pPr/>
              <a:t>30</a:t>
            </a:fld>
            <a:endParaRPr lang="en-US" altLang="ko-KR" sz="1300"/>
          </a:p>
        </p:txBody>
      </p:sp>
      <p:sp>
        <p:nvSpPr>
          <p:cNvPr id="1167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64381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177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177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D796F26-B4B6-4E0D-B0EE-74A8E356BCE9}" type="slidenum">
              <a:rPr lang="ar-SA" altLang="en-US" sz="1300"/>
              <a:pPr/>
              <a:t>31</a:t>
            </a:fld>
            <a:endParaRPr lang="en-US" altLang="ko-KR" sz="1300"/>
          </a:p>
        </p:txBody>
      </p:sp>
      <p:sp>
        <p:nvSpPr>
          <p:cNvPr id="1177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Also,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 IFF </a:t>
            </a: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 is equivalent to (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 -&gt; </a:t>
            </a: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) /\ (</a:t>
            </a: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 -&gt;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).  (“/\” being the AND wedge)</a:t>
            </a:r>
          </a:p>
        </p:txBody>
      </p:sp>
    </p:spTree>
    <p:extLst>
      <p:ext uri="{BB962C8B-B14F-4D97-AF65-F5344CB8AC3E}">
        <p14:creationId xmlns:p14="http://schemas.microsoft.com/office/powerpoint/2010/main" val="3725464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187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187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C380E29-A6E8-461A-AF97-56B8E95AD2A3}" type="slidenum">
              <a:rPr lang="ar-SA" altLang="en-US" sz="1300"/>
              <a:pPr/>
              <a:t>34</a:t>
            </a:fld>
            <a:endParaRPr lang="en-US" altLang="ko-KR" sz="1300"/>
          </a:p>
        </p:txBody>
      </p:sp>
      <p:sp>
        <p:nvSpPr>
          <p:cNvPr id="1187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1909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7F577-BB79-4A55-A61D-9E03C4149321}" type="slidenum">
              <a:rPr lang="ar-IQ" smtClean="0"/>
              <a:pPr/>
              <a:t>41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094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044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044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E1C490-2258-4920-8893-9D252D346173}" type="slidenum">
              <a:rPr lang="ar-SA" altLang="en-US" sz="1300"/>
              <a:pPr/>
              <a:t>9</a:t>
            </a:fld>
            <a:endParaRPr lang="en-US" altLang="ko-KR" sz="1300"/>
          </a:p>
        </p:txBody>
      </p:sp>
      <p:sp>
        <p:nvSpPr>
          <p:cNvPr id="1044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1231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054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054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FCB8D3F-0D14-42E0-B277-131FA7933B3B}" type="slidenum">
              <a:rPr lang="ar-SA" altLang="en-US" sz="1300"/>
              <a:pPr/>
              <a:t>11</a:t>
            </a:fld>
            <a:endParaRPr lang="en-US" altLang="ko-KR" sz="1300"/>
          </a:p>
        </p:txBody>
      </p:sp>
      <p:sp>
        <p:nvSpPr>
          <p:cNvPr id="1054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5883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065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065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D8CA54-DF63-4F4E-9188-12AF6F596F97}" type="slidenum">
              <a:rPr lang="ar-SA" altLang="en-US" sz="1300"/>
              <a:pPr/>
              <a:t>15</a:t>
            </a:fld>
            <a:endParaRPr lang="en-US" altLang="ko-KR" sz="1300"/>
          </a:p>
        </p:txBody>
      </p:sp>
      <p:sp>
        <p:nvSpPr>
          <p:cNvPr id="1065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en-US" altLang="ko-KR" sz="1100" dirty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6335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075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075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23F26FF-9D31-466E-869F-7E9AD5CF5F4E}" type="slidenum">
              <a:rPr lang="ar-SA" altLang="en-US" sz="1300"/>
              <a:pPr/>
              <a:t>16</a:t>
            </a:fld>
            <a:endParaRPr lang="en-US" altLang="ko-KR" sz="1300"/>
          </a:p>
        </p:txBody>
      </p:sp>
      <p:sp>
        <p:nvSpPr>
          <p:cNvPr id="1075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009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085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085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BADA702-A1C8-48B4-BE48-05116E32EC4F}" type="slidenum">
              <a:rPr lang="ar-SA" altLang="en-US" sz="1300"/>
              <a:pPr/>
              <a:t>18</a:t>
            </a:fld>
            <a:endParaRPr lang="en-US" altLang="ko-KR" sz="1300"/>
          </a:p>
        </p:txBody>
      </p:sp>
      <p:sp>
        <p:nvSpPr>
          <p:cNvPr id="1085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489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095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095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42044D4-A525-4FCD-9BFF-220BA0219F34}" type="slidenum">
              <a:rPr lang="ar-SA" altLang="en-US" sz="1300"/>
              <a:pPr/>
              <a:t>19</a:t>
            </a:fld>
            <a:endParaRPr lang="en-US" altLang="ko-KR" sz="1300"/>
          </a:p>
        </p:txBody>
      </p:sp>
      <p:sp>
        <p:nvSpPr>
          <p:cNvPr id="1095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8227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105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105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554C186-F969-43B5-8655-89D3A3099BA8}" type="slidenum">
              <a:rPr lang="ar-SA" altLang="en-US" sz="1300"/>
              <a:pPr/>
              <a:t>21</a:t>
            </a:fld>
            <a:endParaRPr lang="en-US" altLang="ko-KR" sz="1300"/>
          </a:p>
        </p:txBody>
      </p:sp>
      <p:sp>
        <p:nvSpPr>
          <p:cNvPr id="1105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2847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00"/>
              <a:t>Discrete Structures</a:t>
            </a:r>
            <a:endParaRPr lang="en-US" altLang="ko-KR" sz="130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300"/>
              <a:t>12/12/2015</a:t>
            </a:r>
          </a:p>
        </p:txBody>
      </p:sp>
      <p:sp>
        <p:nvSpPr>
          <p:cNvPr id="1116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ko-KR" sz="1300"/>
          </a:p>
        </p:txBody>
      </p:sp>
      <p:sp>
        <p:nvSpPr>
          <p:cNvPr id="1116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2043" indent="-296940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7758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2862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37965" indent="-237551" defTabSz="979901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306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88172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3276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38379" indent="-237551" algn="l" defTabSz="979901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6F97747-876F-455C-A543-E671FC7D1E81}" type="slidenum">
              <a:rPr lang="ar-SA" altLang="en-US" sz="1300"/>
              <a:pPr/>
              <a:t>23</a:t>
            </a:fld>
            <a:endParaRPr lang="en-US" altLang="ko-KR" sz="1300"/>
          </a:p>
        </p:txBody>
      </p:sp>
      <p:sp>
        <p:nvSpPr>
          <p:cNvPr id="1116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ar-IQ" altLang="ko-KR" dirty="0" smtClean="0">
                <a:ea typeface="Gulim" pitchFamily="34" charset="-127"/>
              </a:rPr>
              <a:t>ملاحظة:</a:t>
            </a:r>
          </a:p>
          <a:p>
            <a:r>
              <a:rPr lang="ar-IQ" altLang="ko-KR" dirty="0" smtClean="0">
                <a:ea typeface="Gulim" pitchFamily="34" charset="-127"/>
              </a:rPr>
              <a:t>ان</a:t>
            </a:r>
            <a:r>
              <a:rPr lang="ar-IQ" altLang="ko-KR" baseline="0" dirty="0" smtClean="0">
                <a:ea typeface="Gulim" pitchFamily="34" charset="-127"/>
              </a:rPr>
              <a:t> الاستعمال المنطقي لاداة الربط الشرطية لا يحمل معننى البرهان في المبرهنات.</a:t>
            </a:r>
          </a:p>
          <a:p>
            <a:r>
              <a:rPr lang="ar-IQ" altLang="ko-KR" baseline="0" dirty="0" smtClean="0">
                <a:ea typeface="Gulim" pitchFamily="34" charset="-127"/>
              </a:rPr>
              <a:t>ان استعمال اداه الربط الشرطي قي المنطق الرياضي لا حمل معنى السبب والمسبب المستعمل في تفسير الظواهر الطبيعية.</a:t>
            </a:r>
            <a:endParaRPr lang="en-US" altLang="ko-KR" dirty="0" smtClean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4743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A513-D3C2-4555-94AD-75B0F1241B25}" type="datetime1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2A81D-3472-4991-8348-A677526C0E3D}" type="datetime1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3AF8-0FBA-4888-9389-EE9AD0BC26B7}" type="datetime1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1284B-AD1D-4934-BBC5-9818C333CD07}" type="datetime1">
              <a:rPr lang="en-US" altLang="ko-KR" smtClean="0"/>
              <a:t>11/19/2018</a:t>
            </a:fld>
            <a:endParaRPr lang="en-US" altLang="ko-KR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Chapter 1</a:t>
            </a:r>
            <a:endParaRPr lang="en-US" altLang="ko-KR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C2700-1071-41F1-8F3D-89F3903362D8}" type="slidenum">
              <a:rPr lang="ar-SA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05076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F1F67-9267-4BA2-8257-A0653FAEBE88}" type="datetime1">
              <a:rPr lang="en-US" altLang="ko-KR" smtClean="0"/>
              <a:t>11/19/2018</a:t>
            </a:fld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Chapter 1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8E423-DF4E-45CA-B0B9-36D252F97C15}" type="slidenum">
              <a:rPr lang="ar-SA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53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E833-AF3C-4AE9-89FB-EDB41D800852}" type="datetime1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DA5F4-4A58-430B-8C37-0964DBFD2D04}" type="datetime1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3415-5C18-4D7A-8C9F-8106844275D7}" type="datetime1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48A7-226A-402E-AF64-8882FF3592A2}" type="datetime1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4B43-31E4-4206-8125-2A9BD999F3DE}" type="datetime1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B29E8-D820-4692-9DC6-8684619A820A}" type="datetime1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89C3-DB1A-43CE-A37F-B86685B990C8}" type="datetime1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A2F3-F2EA-4942-9862-7113B493D631}" type="datetime1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A6D5C-50FB-45F2-AB9D-047C2637636D}" type="datetime1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Microsoft_Word_97_-_2003_Document1.doc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Microsoft_Word_97_-_2003_Document3.doc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"/><Relationship Id="rId4" Type="http://schemas.openxmlformats.org/officeDocument/2006/relationships/audio" Target="../media/audio2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Microsoft_Word_97_-_2003_Document5.doc"/><Relationship Id="rId5" Type="http://schemas.openxmlformats.org/officeDocument/2006/relationships/oleObject" Target="../embeddings/oleObject5.bin"/><Relationship Id="rId4" Type="http://schemas.openxmlformats.org/officeDocument/2006/relationships/audio" Target="../media/audio5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Word_97_-_2003_Document6.doc"/><Relationship Id="rId4" Type="http://schemas.openxmlformats.org/officeDocument/2006/relationships/oleObject" Target="../embeddings/oleObject6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8"/><Relationship Id="rId4" Type="http://schemas.openxmlformats.org/officeDocument/2006/relationships/audio" Target="../media/audio7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9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wmf"/><Relationship Id="rId4" Type="http://schemas.openxmlformats.org/officeDocument/2006/relationships/oleObject" Target="../embeddings/Microsoft_Word_97_-_2003_Document7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wmf"/><Relationship Id="rId5" Type="http://schemas.openxmlformats.org/officeDocument/2006/relationships/oleObject" Target="../embeddings/Microsoft_Word_97_-_2003_Document8.doc"/><Relationship Id="rId4" Type="http://schemas.openxmlformats.org/officeDocument/2006/relationships/oleObject" Target="../embeddings/oleObject8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Word_97_-_2003_Document9.doc"/><Relationship Id="rId4" Type="http://schemas.openxmlformats.org/officeDocument/2006/relationships/oleObject" Target="../embeddings/oleObject9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Word_97_-_2003_Document10.doc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Discrete</a:t>
            </a:r>
            <a:r>
              <a:rPr lang="en-US" b="1" i="1" dirty="0"/>
              <a:t> </a:t>
            </a:r>
            <a:r>
              <a:rPr lang="en-US" b="1" dirty="0" smtClean="0"/>
              <a:t> Structure</a:t>
            </a:r>
            <a:r>
              <a:rPr lang="en-US" b="1" dirty="0"/>
              <a:t/>
            </a:r>
            <a:br>
              <a:rPr lang="en-US" b="1" dirty="0"/>
            </a:br>
            <a:r>
              <a:rPr lang="ar-IQ" b="1" dirty="0" smtClean="0"/>
              <a:t>هياكل متقطعة</a:t>
            </a:r>
            <a:br>
              <a:rPr lang="ar-IQ" b="1" dirty="0" smtClean="0"/>
            </a:br>
            <a:r>
              <a:rPr lang="en-US" b="1" dirty="0"/>
              <a:t>Chapter </a:t>
            </a:r>
            <a:r>
              <a:rPr lang="en-US" b="1" dirty="0" smtClean="0"/>
              <a:t>1</a:t>
            </a:r>
            <a:endParaRPr lang="ar-IQ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Dr. Mustafa </a:t>
            </a:r>
            <a:r>
              <a:rPr lang="en-US" dirty="0" smtClean="0">
                <a:solidFill>
                  <a:schemeClr val="tx1"/>
                </a:solidFill>
              </a:rPr>
              <a:t>Salah </a:t>
            </a:r>
            <a:r>
              <a:rPr lang="en-US" dirty="0" err="1" smtClean="0">
                <a:solidFill>
                  <a:schemeClr val="tx1"/>
                </a:solidFill>
              </a:rPr>
              <a:t>Khalefa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1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Examples of Propositions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ko-KR" altLang="en-US" sz="2800" dirty="0" smtClean="0">
                <a:ea typeface="Gulim" pitchFamily="34" charset="-127"/>
              </a:rPr>
              <a:t>“</a:t>
            </a:r>
            <a:r>
              <a:rPr lang="en-US" altLang="ko-KR" sz="2800" dirty="0" smtClean="0">
                <a:ea typeface="Gulim" pitchFamily="34" charset="-127"/>
              </a:rPr>
              <a:t>It is raining.”  (In a given situation.)</a:t>
            </a:r>
          </a:p>
          <a:p>
            <a:pPr>
              <a:defRPr/>
            </a:pPr>
            <a:r>
              <a:rPr lang="en-US" altLang="ko-KR" sz="2800" dirty="0" smtClean="0">
                <a:ea typeface="Gulim" pitchFamily="34" charset="-127"/>
              </a:rPr>
              <a:t>“Bagdad is the capital of Iraq.”   • “1 + 2 = 3”</a:t>
            </a:r>
          </a:p>
          <a:p>
            <a:pPr>
              <a:buFontTx/>
              <a:buNone/>
              <a:defRPr/>
            </a:pPr>
            <a:r>
              <a:rPr lang="en-US" altLang="ko-KR" sz="2800" u="sng" dirty="0" smtClean="0">
                <a:ea typeface="Gulim" pitchFamily="34" charset="-127"/>
              </a:rPr>
              <a:t>But, the following are </a:t>
            </a:r>
            <a:r>
              <a:rPr lang="en-US" altLang="ko-KR" sz="2800" b="1" u="sng" dirty="0" smtClean="0">
                <a:ea typeface="Gulim" pitchFamily="34" charset="-127"/>
              </a:rPr>
              <a:t>NOT</a:t>
            </a:r>
            <a:r>
              <a:rPr lang="en-US" altLang="ko-KR" sz="2800" u="sng" dirty="0" smtClean="0">
                <a:ea typeface="Gulim" pitchFamily="34" charset="-127"/>
              </a:rPr>
              <a:t> propositions:</a:t>
            </a:r>
          </a:p>
          <a:p>
            <a:pPr>
              <a:defRPr/>
            </a:pPr>
            <a:r>
              <a:rPr lang="en-US" altLang="ko-KR" sz="2800" dirty="0" smtClean="0">
                <a:ea typeface="Gulim" pitchFamily="34" charset="-127"/>
              </a:rPr>
              <a:t>“Who’s there?” (interrogative, question)</a:t>
            </a:r>
          </a:p>
          <a:p>
            <a:pPr>
              <a:defRPr/>
            </a:pPr>
            <a:r>
              <a:rPr lang="en-US" altLang="ko-KR" sz="2800" dirty="0" smtClean="0">
                <a:ea typeface="Gulim" pitchFamily="34" charset="-127"/>
              </a:rPr>
              <a:t>“La </a:t>
            </a:r>
            <a:r>
              <a:rPr lang="en-US" altLang="ko-KR" sz="2800" dirty="0" err="1" smtClean="0">
                <a:ea typeface="Gulim" pitchFamily="34" charset="-127"/>
              </a:rPr>
              <a:t>la</a:t>
            </a:r>
            <a:r>
              <a:rPr lang="en-US" altLang="ko-KR" sz="2800" dirty="0" smtClean="0">
                <a:ea typeface="Gulim" pitchFamily="34" charset="-127"/>
              </a:rPr>
              <a:t> </a:t>
            </a:r>
            <a:r>
              <a:rPr lang="en-US" altLang="ko-KR" sz="2800" dirty="0" err="1" smtClean="0">
                <a:ea typeface="Gulim" pitchFamily="34" charset="-127"/>
              </a:rPr>
              <a:t>la</a:t>
            </a:r>
            <a:r>
              <a:rPr lang="en-US" altLang="ko-KR" sz="2800" dirty="0" smtClean="0">
                <a:ea typeface="Gulim" pitchFamily="34" charset="-127"/>
              </a:rPr>
              <a:t> </a:t>
            </a:r>
            <a:r>
              <a:rPr lang="en-US" altLang="ko-KR" sz="2800" dirty="0" err="1" smtClean="0">
                <a:ea typeface="Gulim" pitchFamily="34" charset="-127"/>
              </a:rPr>
              <a:t>la</a:t>
            </a:r>
            <a:r>
              <a:rPr lang="en-US" altLang="ko-KR" sz="2800" dirty="0" smtClean="0">
                <a:ea typeface="Gulim" pitchFamily="34" charset="-127"/>
              </a:rPr>
              <a:t> </a:t>
            </a:r>
            <a:r>
              <a:rPr lang="en-US" altLang="ko-KR" sz="2800" dirty="0" err="1" smtClean="0">
                <a:ea typeface="Gulim" pitchFamily="34" charset="-127"/>
              </a:rPr>
              <a:t>la</a:t>
            </a:r>
            <a:r>
              <a:rPr lang="en-US" altLang="ko-KR" sz="2800" dirty="0" smtClean="0">
                <a:ea typeface="Gulim" pitchFamily="34" charset="-127"/>
              </a:rPr>
              <a:t>.” (meaningless interjection)</a:t>
            </a:r>
          </a:p>
          <a:p>
            <a:pPr>
              <a:defRPr/>
            </a:pPr>
            <a:r>
              <a:rPr lang="en-US" altLang="ko-KR" sz="2800" dirty="0" smtClean="0">
                <a:ea typeface="Gulim" pitchFamily="34" charset="-127"/>
              </a:rPr>
              <a:t>“Just do it!” (imperative, command)</a:t>
            </a:r>
          </a:p>
          <a:p>
            <a:pPr>
              <a:defRPr/>
            </a:pPr>
            <a:r>
              <a:rPr lang="en-US" altLang="ko-KR" sz="2800" dirty="0" smtClean="0">
                <a:ea typeface="Gulim" pitchFamily="34" charset="-127"/>
              </a:rPr>
              <a:t>“Yeah, I </a:t>
            </a:r>
            <a:r>
              <a:rPr lang="en-US" altLang="ko-KR" sz="2800" dirty="0" err="1" smtClean="0">
                <a:ea typeface="Gulim" pitchFamily="34" charset="-127"/>
              </a:rPr>
              <a:t>sorta</a:t>
            </a:r>
            <a:r>
              <a:rPr lang="en-US" altLang="ko-KR" sz="2800" dirty="0" smtClean="0">
                <a:ea typeface="Gulim" pitchFamily="34" charset="-127"/>
              </a:rPr>
              <a:t> </a:t>
            </a:r>
            <a:r>
              <a:rPr lang="en-US" altLang="ko-KR" sz="2800" dirty="0" err="1" smtClean="0">
                <a:ea typeface="Gulim" pitchFamily="34" charset="-127"/>
              </a:rPr>
              <a:t>dunno</a:t>
            </a:r>
            <a:r>
              <a:rPr lang="en-US" altLang="ko-KR" sz="2800" dirty="0" smtClean="0">
                <a:ea typeface="Gulim" pitchFamily="34" charset="-127"/>
              </a:rPr>
              <a:t>, whatever...” (vague)</a:t>
            </a:r>
          </a:p>
          <a:p>
            <a:pPr>
              <a:defRPr/>
            </a:pPr>
            <a:r>
              <a:rPr lang="en-US" altLang="ko-KR" sz="2800" dirty="0" smtClean="0">
                <a:ea typeface="Gulim" pitchFamily="34" charset="-127"/>
              </a:rPr>
              <a:t>“1 + 2” (expression with a non-true/false value)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1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3394"/>
            <a:ext cx="7772400" cy="4267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r" rtl="1">
              <a:buFontTx/>
              <a:buNone/>
              <a:defRPr/>
            </a:pPr>
            <a:r>
              <a:rPr lang="en-US" altLang="ko-KR" b="1" i="1" dirty="0" smtClean="0">
                <a:ea typeface="Gulim" pitchFamily="34" charset="-127"/>
              </a:rPr>
              <a:t>operator</a:t>
            </a:r>
            <a:r>
              <a:rPr lang="en-US" altLang="ko-KR" b="1" dirty="0" smtClean="0">
                <a:ea typeface="Gulim" pitchFamily="34" charset="-127"/>
              </a:rPr>
              <a:t> or </a:t>
            </a:r>
            <a:r>
              <a:rPr lang="en-US" altLang="ko-KR" b="1" i="1" dirty="0" smtClean="0">
                <a:ea typeface="Gulim" pitchFamily="34" charset="-127"/>
              </a:rPr>
              <a:t>connective</a:t>
            </a:r>
          </a:p>
          <a:p>
            <a:pPr algn="just" rtl="1">
              <a:buFontTx/>
              <a:buNone/>
              <a:defRPr/>
            </a:pPr>
            <a:r>
              <a:rPr lang="ar-IQ" altLang="ko-KR" dirty="0" smtClean="0">
                <a:ea typeface="Gulim" pitchFamily="34" charset="-127"/>
              </a:rPr>
              <a:t>معاملات الربط هي عبارة عن ادوات تستخدم لربط التعابير المنطقية البسيطة الى عبارات اكبر. توجد نوعان من معاملات الربط:</a:t>
            </a:r>
          </a:p>
          <a:p>
            <a:pPr algn="r" rtl="1">
              <a:buFontTx/>
              <a:buNone/>
              <a:defRPr/>
            </a:pPr>
            <a:endParaRPr lang="en-US" altLang="ko-KR" dirty="0" smtClean="0">
              <a:ea typeface="Gulim" pitchFamily="34" charset="-127"/>
            </a:endParaRPr>
          </a:p>
          <a:p>
            <a:pPr>
              <a:buFontTx/>
              <a:buNone/>
              <a:defRPr/>
            </a:pPr>
            <a:r>
              <a:rPr lang="en-US" altLang="ko-KR" b="1" i="1" dirty="0" smtClean="0">
                <a:ea typeface="Gulim" pitchFamily="34" charset="-127"/>
              </a:rPr>
              <a:t>Unary</a:t>
            </a:r>
            <a:r>
              <a:rPr lang="en-US" altLang="ko-KR" dirty="0" smtClean="0">
                <a:ea typeface="Gulim" pitchFamily="34" charset="-127"/>
              </a:rPr>
              <a:t> operators take 1 operand (</a:t>
            </a:r>
            <a:r>
              <a:rPr lang="en-US" altLang="ko-KR" i="1" dirty="0" smtClean="0">
                <a:ea typeface="Gulim" pitchFamily="34" charset="-127"/>
              </a:rPr>
              <a:t>e.g.,</a:t>
            </a: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en-US" altLang="ko-KR" dirty="0" smtClean="0">
                <a:ea typeface="Gulim" pitchFamily="34" charset="-127"/>
                <a:cs typeface="Times New Roman" pitchFamily="18" charset="0"/>
              </a:rPr>
              <a:t>−</a:t>
            </a:r>
            <a:r>
              <a:rPr lang="en-US" altLang="ko-KR" dirty="0" smtClean="0">
                <a:ea typeface="Gulim" pitchFamily="34" charset="-127"/>
              </a:rPr>
              <a:t>3);</a:t>
            </a:r>
          </a:p>
          <a:p>
            <a:pPr>
              <a:buFontTx/>
              <a:buNone/>
              <a:defRPr/>
            </a:pPr>
            <a:r>
              <a:rPr lang="en-US" altLang="ko-KR" b="1" i="1" dirty="0" smtClean="0">
                <a:ea typeface="Gulim" pitchFamily="34" charset="-127"/>
              </a:rPr>
              <a:t>binary</a:t>
            </a:r>
            <a:r>
              <a:rPr lang="en-US" altLang="ko-KR" i="1" dirty="0" smtClean="0">
                <a:ea typeface="Gulim" pitchFamily="34" charset="-127"/>
              </a:rPr>
              <a:t> </a:t>
            </a:r>
            <a:r>
              <a:rPr lang="en-US" altLang="ko-KR" dirty="0" smtClean="0">
                <a:ea typeface="Gulim" pitchFamily="34" charset="-127"/>
              </a:rPr>
              <a:t>operators take 2 operands (</a:t>
            </a:r>
            <a:r>
              <a:rPr lang="en-US" altLang="ko-KR" i="1" dirty="0">
                <a:ea typeface="Gulim" pitchFamily="34" charset="-127"/>
              </a:rPr>
              <a:t>e.g.,</a:t>
            </a:r>
            <a:r>
              <a:rPr lang="en-US" altLang="ko-KR" dirty="0">
                <a:ea typeface="Gulim" pitchFamily="34" charset="-127"/>
              </a:rPr>
              <a:t> 3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</a:t>
            </a:r>
            <a:r>
              <a:rPr lang="en-US" altLang="ko-KR" dirty="0" smtClean="0">
                <a:ea typeface="Gulim" pitchFamily="34" charset="-127"/>
              </a:rPr>
              <a:t> 4).</a:t>
            </a:r>
          </a:p>
          <a:p>
            <a:pPr>
              <a:buFontTx/>
              <a:buNone/>
              <a:defRPr/>
            </a:pPr>
            <a:endParaRPr lang="en-US" altLang="ko-KR" dirty="0" smtClean="0">
              <a:ea typeface="Gulim" pitchFamily="34" charset="-127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Operators / Connectives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7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Some Popular Boolean Operators</a:t>
            </a:r>
          </a:p>
        </p:txBody>
      </p:sp>
      <p:graphicFrame>
        <p:nvGraphicFramePr>
          <p:cNvPr id="814178" name="Group 98"/>
          <p:cNvGraphicFramePr>
            <a:graphicFrameLocks noGrp="1"/>
          </p:cNvGraphicFramePr>
          <p:nvPr>
            <p:ph idx="1"/>
          </p:nvPr>
        </p:nvGraphicFramePr>
        <p:xfrm>
          <a:off x="381000" y="2209800"/>
          <a:ext cx="8305800" cy="3810000"/>
        </p:xfrm>
        <a:graphic>
          <a:graphicData uri="http://schemas.openxmlformats.org/drawingml/2006/table">
            <a:tbl>
              <a:tblPr/>
              <a:tblGrid>
                <a:gridCol w="3581400"/>
                <a:gridCol w="1752600"/>
                <a:gridCol w="1219200"/>
                <a:gridCol w="1752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Formal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Nickname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Arity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Symbol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Negation operator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NOT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Unary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Conjunction operator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Disjunction operator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Exclusive-OR operator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XOR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Implication operator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IMPLIES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  <a:sym typeface="Symbol" pitchFamily="18" charset="2"/>
                        </a:rPr>
                        <a:t>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Biconditional</a:t>
                      </a:r>
                      <a:r>
                        <a:rPr kumimoji="0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 operator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IFF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Gulim" pitchFamily="34" charset="-127"/>
                          <a:cs typeface="Times New Roman" pitchFamily="18" charset="0"/>
                          <a:sym typeface="Symbol" pitchFamily="18" charset="2"/>
                        </a:rPr>
                        <a:t>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Chapter 1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8E423-DF4E-45CA-B0B9-36D252F97C15}" type="slidenum">
              <a:rPr lang="ar-SA" altLang="en-US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414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2BC11A8-38B2-4262-8948-74D455DD0AC5}" type="slidenum">
              <a:rPr lang="ar-SA" altLang="en-US" sz="1400" smtClean="0">
                <a:solidFill>
                  <a:schemeClr val="bg1"/>
                </a:solidFill>
              </a:rPr>
              <a:pPr/>
              <a:t>13</a:t>
            </a:fld>
            <a:endParaRPr lang="en-US" altLang="ko-KR" sz="1400" smtClean="0">
              <a:solidFill>
                <a:schemeClr val="bg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The Negation Operator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algn="r" rtl="1">
              <a:buFontTx/>
              <a:buNone/>
              <a:defRPr/>
            </a:pPr>
            <a:r>
              <a:rPr lang="ar-IQ" altLang="ko-KR" dirty="0" smtClean="0">
                <a:ea typeface="Gulim" pitchFamily="34" charset="-127"/>
              </a:rPr>
              <a:t>هو معامل احادي </a:t>
            </a:r>
            <a:r>
              <a:rPr lang="en-US" altLang="ko-KR" dirty="0" smtClean="0">
                <a:ea typeface="Gulim" pitchFamily="34" charset="-127"/>
              </a:rPr>
              <a:t>unary</a:t>
            </a:r>
            <a:r>
              <a:rPr lang="en-US" altLang="ko-KR" i="1" dirty="0" smtClean="0">
                <a:ea typeface="Gulim" pitchFamily="34" charset="-127"/>
              </a:rPr>
              <a:t> </a:t>
            </a:r>
            <a:r>
              <a:rPr lang="en-US" altLang="ko-KR" dirty="0">
                <a:ea typeface="Gulim" pitchFamily="34" charset="-127"/>
              </a:rPr>
              <a:t>operator </a:t>
            </a:r>
            <a:r>
              <a:rPr lang="ar-IQ" altLang="ko-KR" dirty="0" smtClean="0">
                <a:ea typeface="Gulim" pitchFamily="34" charset="-127"/>
              </a:rPr>
              <a:t> يقوم بنفي العبارة المنطقية (عكس العبارة المنطقية)</a:t>
            </a:r>
            <a:r>
              <a:rPr lang="ar-IQ" altLang="ko-KR" dirty="0">
                <a:ea typeface="Gulim" pitchFamily="34" charset="-127"/>
              </a:rPr>
              <a:t> </a:t>
            </a:r>
            <a:r>
              <a:rPr lang="ar-IQ" altLang="ko-KR" dirty="0" smtClean="0">
                <a:ea typeface="Gulim" pitchFamily="34" charset="-127"/>
              </a:rPr>
              <a:t>ويرمز لها بالرمز</a:t>
            </a:r>
            <a:r>
              <a:rPr lang="en-US" altLang="ko-KR" dirty="0" smtClean="0">
                <a:ea typeface="Gulim" pitchFamily="34" charset="-127"/>
              </a:rPr>
              <a:t> “¬” </a:t>
            </a:r>
          </a:p>
          <a:p>
            <a:pPr>
              <a:buFontTx/>
              <a:buNone/>
              <a:defRPr/>
            </a:pPr>
            <a:r>
              <a:rPr lang="en-US" altLang="ko-KR" i="1" dirty="0" smtClean="0">
                <a:ea typeface="Gulim" pitchFamily="34" charset="-127"/>
              </a:rPr>
              <a:t>E.g.</a:t>
            </a:r>
            <a:r>
              <a:rPr lang="en-US" altLang="ko-KR" dirty="0" smtClean="0">
                <a:ea typeface="Gulim" pitchFamily="34" charset="-127"/>
              </a:rPr>
              <a:t> If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 = “I have brown hair.”</a:t>
            </a:r>
          </a:p>
          <a:p>
            <a:pPr>
              <a:buFontTx/>
              <a:buNone/>
              <a:defRPr/>
            </a:pPr>
            <a:r>
              <a:rPr lang="en-US" altLang="ko-KR" dirty="0" smtClean="0">
                <a:ea typeface="Gulim" pitchFamily="34" charset="-127"/>
              </a:rPr>
              <a:t>	    then ¬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 = “I do </a:t>
            </a:r>
            <a:r>
              <a:rPr lang="en-US" altLang="ko-KR" b="1" dirty="0" smtClean="0">
                <a:ea typeface="Gulim" pitchFamily="34" charset="-127"/>
              </a:rPr>
              <a:t>not</a:t>
            </a:r>
            <a:r>
              <a:rPr lang="en-US" altLang="ko-KR" dirty="0" smtClean="0">
                <a:ea typeface="Gulim" pitchFamily="34" charset="-127"/>
              </a:rPr>
              <a:t> have brown hair.”</a:t>
            </a:r>
          </a:p>
          <a:p>
            <a:pPr algn="r" rtl="1">
              <a:buFontTx/>
              <a:buNone/>
              <a:defRPr/>
            </a:pPr>
            <a:r>
              <a:rPr lang="ar-IQ" altLang="ko-KR" dirty="0" smtClean="0">
                <a:ea typeface="Gulim" pitchFamily="34" charset="-127"/>
              </a:rPr>
              <a:t>جدول الحقيقة الخاص ب </a:t>
            </a:r>
            <a:r>
              <a:rPr lang="en-US" altLang="ko-KR" dirty="0" smtClean="0">
                <a:ea typeface="Gulim" pitchFamily="34" charset="-127"/>
              </a:rPr>
              <a:t> NOT:</a:t>
            </a:r>
          </a:p>
        </p:txBody>
      </p:sp>
      <p:graphicFrame>
        <p:nvGraphicFramePr>
          <p:cNvPr id="235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863692"/>
              </p:ext>
            </p:extLst>
          </p:nvPr>
        </p:nvGraphicFramePr>
        <p:xfrm>
          <a:off x="1835696" y="4092902"/>
          <a:ext cx="1454150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Document" r:id="rId4" imgW="1456944" imgH="1621536" progId="Word.Document.8">
                  <p:embed/>
                </p:oleObj>
              </mc:Choice>
              <mc:Fallback>
                <p:oleObj name="Document" r:id="rId4" imgW="1456944" imgH="1621536" progId="Word.Document.8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092902"/>
                        <a:ext cx="1454150" cy="162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4211960" y="4869160"/>
            <a:ext cx="34385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>
                <a:ea typeface="Gulim" pitchFamily="34" charset="-127"/>
              </a:rPr>
              <a:t>T :</a:t>
            </a:r>
            <a:r>
              <a:rPr lang="en-US" altLang="ko-KR" dirty="0">
                <a:ea typeface="Gulim" pitchFamily="34" charset="-127"/>
                <a:cs typeface="Times New Roman" pitchFamily="18" charset="0"/>
              </a:rPr>
              <a:t>≡ True;  F :≡ False</a:t>
            </a:r>
          </a:p>
          <a:p>
            <a:r>
              <a:rPr lang="en-US" altLang="ko-KR" dirty="0">
                <a:ea typeface="Gulim" pitchFamily="34" charset="-127"/>
                <a:cs typeface="Times New Roman" pitchFamily="18" charset="0"/>
              </a:rPr>
              <a:t>“:≡” means “is defined as”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5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The Conjunction Operator (AND)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64605"/>
            <a:ext cx="8496944" cy="470912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 rtl="1">
              <a:buFontTx/>
              <a:buNone/>
              <a:defRPr/>
            </a:pPr>
            <a:r>
              <a:rPr lang="ar-IQ" altLang="ko-KR" dirty="0" smtClean="0">
                <a:ea typeface="Gulim" pitchFamily="34" charset="-127"/>
              </a:rPr>
              <a:t>معامل اللدمج او الوصل</a:t>
            </a:r>
            <a:r>
              <a:rPr lang="en-US" altLang="ko-KR" i="1" dirty="0" smtClean="0">
                <a:ea typeface="Gulim" pitchFamily="34" charset="-127"/>
              </a:rPr>
              <a:t>conjunction </a:t>
            </a:r>
            <a:r>
              <a:rPr lang="en-US" altLang="ko-KR" i="1" dirty="0">
                <a:ea typeface="Gulim" pitchFamily="34" charset="-127"/>
              </a:rPr>
              <a:t>operator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ar-IQ" altLang="ko-KR" dirty="0" smtClean="0">
                <a:ea typeface="Gulim" pitchFamily="34" charset="-127"/>
              </a:rPr>
              <a:t> او الربط </a:t>
            </a:r>
            <a:r>
              <a:rPr lang="en-US" altLang="ko-KR" dirty="0" smtClean="0">
                <a:ea typeface="Gulim" pitchFamily="34" charset="-127"/>
              </a:rPr>
              <a:t>connective</a:t>
            </a:r>
            <a:r>
              <a:rPr lang="ar-IQ" altLang="ko-KR" dirty="0" smtClean="0">
                <a:ea typeface="Gulim" pitchFamily="34" charset="-127"/>
              </a:rPr>
              <a:t>, وهو معامل ثنائي المعامل (</a:t>
            </a:r>
            <a:r>
              <a:rPr lang="en-US" altLang="ko-KR" i="1" dirty="0" smtClean="0">
                <a:ea typeface="Gulim" pitchFamily="34" charset="-127"/>
              </a:rPr>
              <a:t>binary </a:t>
            </a:r>
            <a:r>
              <a:rPr lang="en-US" altLang="ko-KR" i="1" dirty="0">
                <a:ea typeface="Gulim" pitchFamily="34" charset="-127"/>
              </a:rPr>
              <a:t>operator</a:t>
            </a:r>
            <a:r>
              <a:rPr lang="en-US" altLang="ko-KR" i="1" dirty="0" smtClean="0">
                <a:ea typeface="Gulim" pitchFamily="34" charset="-127"/>
              </a:rPr>
              <a:t> </a:t>
            </a:r>
            <a:r>
              <a:rPr lang="ar-IQ" altLang="ko-KR" dirty="0" smtClean="0">
                <a:ea typeface="Gulim" pitchFamily="34" charset="-127"/>
              </a:rPr>
              <a:t>) أي يربط بين اثنين من </a:t>
            </a:r>
            <a:r>
              <a:rPr lang="en-US" altLang="ko-KR" dirty="0">
                <a:ea typeface="Gulim" pitchFamily="34" charset="-127"/>
              </a:rPr>
              <a:t>Propositional </a:t>
            </a: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ar-IQ" altLang="ko-KR" dirty="0" smtClean="0">
                <a:ea typeface="Gulim" pitchFamily="34" charset="-127"/>
              </a:rPr>
              <a:t> ويرمز له بالرمز </a:t>
            </a:r>
            <a:r>
              <a:rPr lang="en-US" altLang="ko-KR" dirty="0">
                <a:ea typeface="Gulim" pitchFamily="34" charset="-127"/>
              </a:rPr>
              <a:t>“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” </a:t>
            </a:r>
            <a:endParaRPr lang="ar-IQ" altLang="ko-KR" dirty="0" smtClean="0">
              <a:ea typeface="Gulim" pitchFamily="34" charset="-127"/>
              <a:sym typeface="Symbol" pitchFamily="18" charset="2"/>
            </a:endParaRPr>
          </a:p>
          <a:p>
            <a:pPr algn="just" rtl="1">
              <a:buFontTx/>
              <a:buNone/>
              <a:defRPr/>
            </a:pPr>
            <a:endParaRPr lang="en-US" altLang="ko-KR" dirty="0" smtClean="0">
              <a:ea typeface="Gulim" pitchFamily="34" charset="-127"/>
            </a:endParaRPr>
          </a:p>
          <a:p>
            <a:pPr>
              <a:buFontTx/>
              <a:buNone/>
              <a:defRPr/>
            </a:pP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E.g.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If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p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=“I will have chicken for lunch.” and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q=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“I will have steak for dinner.”, then </a:t>
            </a:r>
            <a:r>
              <a:rPr lang="en-US" altLang="ko-KR" i="1" dirty="0" err="1" smtClean="0">
                <a:ea typeface="Gulim" pitchFamily="34" charset="-127"/>
                <a:sym typeface="Symbol" pitchFamily="18" charset="2"/>
              </a:rPr>
              <a:t>p</a:t>
            </a:r>
            <a:r>
              <a:rPr lang="en-US" altLang="ko-KR" dirty="0" err="1" smtClean="0">
                <a:ea typeface="Gulim" pitchFamily="34" charset="-127"/>
                <a:sym typeface="Symbol" pitchFamily="18" charset="2"/>
              </a:rPr>
              <a:t></a:t>
            </a:r>
            <a:r>
              <a:rPr lang="en-US" altLang="ko-KR" i="1" dirty="0" err="1" smtClean="0">
                <a:ea typeface="Gulim" pitchFamily="34" charset="-127"/>
                <a:sym typeface="Symbol" pitchFamily="18" charset="2"/>
              </a:rPr>
              <a:t>q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=“I will have salad for lunch </a:t>
            </a:r>
            <a:r>
              <a:rPr lang="en-US" altLang="ko-KR" b="1" dirty="0" smtClean="0">
                <a:ea typeface="Gulim" pitchFamily="34" charset="-127"/>
                <a:sym typeface="Symbol" pitchFamily="18" charset="2"/>
              </a:rPr>
              <a:t>and</a:t>
            </a:r>
            <a:r>
              <a:rPr lang="en-US" altLang="ko-KR" b="1" i="1" dirty="0" smtClean="0">
                <a:ea typeface="Gulim" pitchFamily="34" charset="-127"/>
                <a:sym typeface="Symbol" pitchFamily="18" charset="2"/>
              </a:rPr>
              <a:t> </a:t>
            </a:r>
            <a:br>
              <a:rPr lang="en-US" altLang="ko-KR" b="1" i="1" dirty="0" smtClean="0">
                <a:ea typeface="Gulim" pitchFamily="34" charset="-127"/>
                <a:sym typeface="Symbol" pitchFamily="18" charset="2"/>
              </a:rPr>
            </a:br>
            <a:r>
              <a:rPr lang="en-US" altLang="ko-KR" b="1" i="1" dirty="0" smtClean="0">
                <a:ea typeface="Gulim" pitchFamily="34" charset="-127"/>
                <a:sym typeface="Symbol" pitchFamily="18" charset="2"/>
              </a:rPr>
              <a:t>          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I will have steak for dinner.”</a:t>
            </a:r>
            <a:endParaRPr lang="en-US" altLang="ko-KR" dirty="0" smtClean="0">
              <a:ea typeface="Gulim" pitchFamily="34" charset="-127"/>
            </a:endParaRPr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>
            <a:off x="8229600" y="613568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51920" y="3157755"/>
            <a:ext cx="1062037" cy="758825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sz="4000">
                <a:effectLst>
                  <a:outerShdw blurRad="38100" dist="38100" dir="2700000" algn="tl">
                    <a:srgbClr val="FFFFFF"/>
                  </a:outerShdw>
                </a:effectLst>
                <a:ea typeface="Gulim" pitchFamily="34" charset="-127"/>
                <a:sym typeface="Symbol" pitchFamily="18" charset="2"/>
              </a:rPr>
              <a:t></a:t>
            </a:r>
            <a:r>
              <a:rPr lang="en-US" altLang="ko-KR" sz="2800">
                <a:effectLst>
                  <a:outerShdw blurRad="38100" dist="38100" dir="2700000" algn="tl">
                    <a:srgbClr val="FFFFFF"/>
                  </a:outerShdw>
                </a:effectLst>
                <a:latin typeface="Arial Unicode MS" pitchFamily="34" charset="-128"/>
                <a:ea typeface="Gulim" pitchFamily="34" charset="-127"/>
                <a:sym typeface="Symbol" pitchFamily="18" charset="2"/>
              </a:rPr>
              <a:t>ND</a:t>
            </a:r>
          </a:p>
        </p:txBody>
      </p:sp>
      <p:sp>
        <p:nvSpPr>
          <p:cNvPr id="24586" name="Line 8"/>
          <p:cNvSpPr>
            <a:spLocks noChangeShapeType="1"/>
          </p:cNvSpPr>
          <p:nvPr/>
        </p:nvSpPr>
        <p:spPr bwMode="auto">
          <a:xfrm>
            <a:off x="8121650" y="3284538"/>
            <a:ext cx="1524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Rectangle 7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Note that a</a:t>
            </a:r>
            <a:br>
              <a:rPr lang="en-US" altLang="ko-KR" dirty="0" smtClean="0">
                <a:ea typeface="Gulim" pitchFamily="34" charset="-127"/>
              </a:rPr>
            </a:br>
            <a:r>
              <a:rPr lang="en-US" altLang="ko-KR" dirty="0" smtClean="0">
                <a:ea typeface="Gulim" pitchFamily="34" charset="-127"/>
              </a:rPr>
              <a:t>conjunction</a:t>
            </a:r>
            <a:br>
              <a:rPr lang="en-US" altLang="ko-KR" dirty="0" smtClean="0">
                <a:ea typeface="Gulim" pitchFamily="34" charset="-127"/>
              </a:rPr>
            </a:b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baseline="-25000" dirty="0" smtClean="0">
                <a:ea typeface="Gulim" pitchFamily="34" charset="-127"/>
              </a:rPr>
              <a:t>1</a:t>
            </a: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</a:t>
            </a: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baseline="-25000" dirty="0" smtClean="0">
                <a:ea typeface="Gulim" pitchFamily="34" charset="-127"/>
              </a:rPr>
              <a:t>2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</a:t>
            </a:r>
            <a:r>
              <a:rPr lang="en-US" altLang="ko-KR" dirty="0" smtClean="0">
                <a:ea typeface="Gulim" pitchFamily="34" charset="-127"/>
              </a:rPr>
              <a:t> …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</a:t>
            </a: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en-US" altLang="ko-KR" i="1" dirty="0" err="1" smtClean="0">
                <a:ea typeface="Gulim" pitchFamily="34" charset="-127"/>
              </a:rPr>
              <a:t>p</a:t>
            </a:r>
            <a:r>
              <a:rPr lang="en-US" altLang="ko-KR" i="1" baseline="-25000" dirty="0" err="1" smtClean="0">
                <a:ea typeface="Gulim" pitchFamily="34" charset="-127"/>
              </a:rPr>
              <a:t>n</a:t>
            </a:r>
            <a:r>
              <a:rPr lang="en-US" altLang="ko-KR" dirty="0" smtClean="0">
                <a:ea typeface="Gulim" pitchFamily="34" charset="-127"/>
              </a:rPr>
              <a:t/>
            </a:r>
            <a:br>
              <a:rPr lang="en-US" altLang="ko-KR" dirty="0" smtClean="0">
                <a:ea typeface="Gulim" pitchFamily="34" charset="-127"/>
              </a:rPr>
            </a:br>
            <a:r>
              <a:rPr lang="en-US" altLang="ko-KR" dirty="0" smtClean="0">
                <a:ea typeface="Gulim" pitchFamily="34" charset="-127"/>
              </a:rPr>
              <a:t>of </a:t>
            </a:r>
            <a:r>
              <a:rPr lang="en-US" altLang="ko-KR" i="1" dirty="0" smtClean="0">
                <a:ea typeface="Gulim" pitchFamily="34" charset="-127"/>
              </a:rPr>
              <a:t>n</a:t>
            </a:r>
            <a:r>
              <a:rPr lang="en-US" altLang="ko-KR" dirty="0" smtClean="0">
                <a:ea typeface="Gulim" pitchFamily="34" charset="-127"/>
              </a:rPr>
              <a:t> propositions</a:t>
            </a:r>
            <a:br>
              <a:rPr lang="en-US" altLang="ko-KR" dirty="0" smtClean="0">
                <a:ea typeface="Gulim" pitchFamily="34" charset="-127"/>
              </a:rPr>
            </a:br>
            <a:r>
              <a:rPr lang="en-US" altLang="ko-KR" dirty="0" smtClean="0">
                <a:ea typeface="Gulim" pitchFamily="34" charset="-127"/>
              </a:rPr>
              <a:t>will have 2</a:t>
            </a:r>
            <a:r>
              <a:rPr lang="en-US" altLang="ko-KR" i="1" baseline="30000" dirty="0" smtClean="0">
                <a:ea typeface="Gulim" pitchFamily="34" charset="-127"/>
              </a:rPr>
              <a:t>n</a:t>
            </a:r>
            <a:r>
              <a:rPr lang="en-US" altLang="ko-KR" dirty="0" smtClean="0">
                <a:ea typeface="Gulim" pitchFamily="34" charset="-127"/>
              </a:rPr>
              <a:t> rows</a:t>
            </a:r>
            <a:br>
              <a:rPr lang="en-US" altLang="ko-KR" dirty="0" smtClean="0">
                <a:ea typeface="Gulim" pitchFamily="34" charset="-127"/>
              </a:rPr>
            </a:br>
            <a:r>
              <a:rPr lang="en-US" altLang="ko-KR" dirty="0" smtClean="0">
                <a:ea typeface="Gulim" pitchFamily="34" charset="-127"/>
              </a:rPr>
              <a:t>in its truth table.</a:t>
            </a:r>
          </a:p>
          <a:p>
            <a:pPr>
              <a:defRPr/>
            </a:pPr>
            <a:endParaRPr lang="en-US" altLang="ko-KR" dirty="0" smtClean="0">
              <a:ea typeface="Gulim" pitchFamily="34" charset="-127"/>
            </a:endParaRPr>
          </a:p>
          <a:p>
            <a:pPr algn="r" rtl="1">
              <a:defRPr/>
            </a:pPr>
            <a:endParaRPr lang="ar-IQ" altLang="ko-KR" dirty="0" smtClean="0">
              <a:ea typeface="Gulim" pitchFamily="34" charset="-127"/>
            </a:endParaRPr>
          </a:p>
          <a:p>
            <a:pPr algn="r" rtl="1">
              <a:defRPr/>
            </a:pPr>
            <a:r>
              <a:rPr lang="ar-IQ" altLang="ko-KR" dirty="0" smtClean="0">
                <a:ea typeface="Gulim" pitchFamily="34" charset="-127"/>
              </a:rPr>
              <a:t>من الجدير بالذكر ان المعاملين (</a:t>
            </a:r>
            <a:r>
              <a:rPr lang="en-US" altLang="ko-KR" dirty="0">
                <a:ea typeface="Gulim" pitchFamily="34" charset="-127"/>
              </a:rPr>
              <a:t>¬ and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 </a:t>
            </a:r>
            <a:r>
              <a:rPr lang="ar-IQ" altLang="ko-KR" dirty="0" smtClean="0">
                <a:ea typeface="Gulim" pitchFamily="34" charset="-127"/>
              </a:rPr>
              <a:t>) معا </a:t>
            </a: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ar-IQ" altLang="ko-KR" dirty="0" smtClean="0">
                <a:ea typeface="Gulim" pitchFamily="34" charset="-127"/>
              </a:rPr>
              <a:t>يمكنهما تكوين أي جدول حقيقة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truth table</a:t>
            </a:r>
            <a:r>
              <a:rPr lang="ar-IQ" altLang="ko-KR" dirty="0" smtClean="0">
                <a:ea typeface="Gulim" pitchFamily="34" charset="-127"/>
              </a:rPr>
              <a:t>  لاي تعبير منطقي</a:t>
            </a:r>
            <a:r>
              <a:rPr lang="ar-IQ" altLang="ko-KR" dirty="0">
                <a:ea typeface="Gulim" pitchFamily="34" charset="-127"/>
              </a:rPr>
              <a:t>.</a:t>
            </a:r>
            <a:endParaRPr lang="ar-IQ" altLang="ko-KR" dirty="0" smtClean="0">
              <a:ea typeface="Gulim" pitchFamily="34" charset="-127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Conjunction Truth Table</a:t>
            </a:r>
          </a:p>
        </p:txBody>
      </p:sp>
      <p:graphicFrame>
        <p:nvGraphicFramePr>
          <p:cNvPr id="2560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609571"/>
              </p:ext>
            </p:extLst>
          </p:nvPr>
        </p:nvGraphicFramePr>
        <p:xfrm>
          <a:off x="4139952" y="2241755"/>
          <a:ext cx="3810000" cy="334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Document" r:id="rId5" imgW="2462115" imgH="2153287" progId="Word.Document.8">
                  <p:embed/>
                </p:oleObj>
              </mc:Choice>
              <mc:Fallback>
                <p:oleObj name="Document" r:id="rId5" imgW="2462115" imgH="2153287" progId="Word.Document.8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241755"/>
                        <a:ext cx="3810000" cy="334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Text Box 11"/>
          <p:cNvSpPr txBox="1">
            <a:spLocks noChangeArrowheads="1"/>
          </p:cNvSpPr>
          <p:nvPr/>
        </p:nvSpPr>
        <p:spPr bwMode="auto">
          <a:xfrm>
            <a:off x="3983038" y="1828800"/>
            <a:ext cx="2341562" cy="4572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>
                <a:ea typeface="Gulim" pitchFamily="34" charset="-127"/>
              </a:rPr>
              <a:t>Operand columns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4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The Disjunction Operator / OR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54174"/>
            <a:ext cx="8229600" cy="4525963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algn="just" rtl="1">
              <a:buNone/>
              <a:defRPr/>
            </a:pPr>
            <a:r>
              <a:rPr lang="ar-IQ" altLang="ko-KR" dirty="0">
                <a:ea typeface="Gulim" pitchFamily="34" charset="-127"/>
              </a:rPr>
              <a:t>معامل </a:t>
            </a:r>
            <a:r>
              <a:rPr lang="ar-IQ" altLang="ko-KR" dirty="0" smtClean="0">
                <a:ea typeface="Gulim" pitchFamily="34" charset="-127"/>
              </a:rPr>
              <a:t>الفصل</a:t>
            </a:r>
            <a:r>
              <a:rPr lang="en-US" altLang="ko-KR" b="1" dirty="0" smtClean="0">
                <a:ea typeface="Gulim" pitchFamily="34" charset="-127"/>
              </a:rPr>
              <a:t>disjunction operator </a:t>
            </a:r>
            <a:r>
              <a:rPr lang="ar-IQ" altLang="ko-KR" b="1" dirty="0" smtClean="0">
                <a:ea typeface="Gulim" pitchFamily="34" charset="-127"/>
              </a:rPr>
              <a:t> </a:t>
            </a:r>
            <a:r>
              <a:rPr lang="ar-IQ" altLang="ko-KR" dirty="0">
                <a:ea typeface="Gulim" pitchFamily="34" charset="-127"/>
              </a:rPr>
              <a:t>او </a:t>
            </a:r>
            <a:r>
              <a:rPr lang="ar-IQ" altLang="ko-KR" dirty="0" smtClean="0">
                <a:ea typeface="Gulim" pitchFamily="34" charset="-127"/>
              </a:rPr>
              <a:t>رابطة الفصل </a:t>
            </a:r>
            <a:r>
              <a:rPr lang="en-US" altLang="ko-KR" b="1" dirty="0">
                <a:ea typeface="Gulim" pitchFamily="34" charset="-127"/>
              </a:rPr>
              <a:t>disjunction </a:t>
            </a:r>
            <a:r>
              <a:rPr lang="en-US" altLang="ko-KR" b="1" dirty="0" smtClean="0">
                <a:ea typeface="Gulim" pitchFamily="34" charset="-127"/>
              </a:rPr>
              <a:t>connective</a:t>
            </a:r>
            <a:r>
              <a:rPr lang="ar-IQ" altLang="ko-KR" dirty="0">
                <a:ea typeface="Gulim" pitchFamily="34" charset="-127"/>
              </a:rPr>
              <a:t>, وهو معامل ثنائي المعامل (</a:t>
            </a:r>
            <a:r>
              <a:rPr lang="en-US" altLang="ko-KR" dirty="0">
                <a:ea typeface="Gulim" pitchFamily="34" charset="-127"/>
              </a:rPr>
              <a:t>binary operator </a:t>
            </a:r>
            <a:r>
              <a:rPr lang="ar-IQ" altLang="ko-KR" dirty="0">
                <a:ea typeface="Gulim" pitchFamily="34" charset="-127"/>
              </a:rPr>
              <a:t>) أي يربط بين اثنين من </a:t>
            </a:r>
            <a:r>
              <a:rPr lang="en-US" altLang="ko-KR" dirty="0">
                <a:ea typeface="Gulim" pitchFamily="34" charset="-127"/>
              </a:rPr>
              <a:t>Propositional  </a:t>
            </a:r>
            <a:r>
              <a:rPr lang="ar-IQ" altLang="ko-KR" dirty="0">
                <a:ea typeface="Gulim" pitchFamily="34" charset="-127"/>
              </a:rPr>
              <a:t> ويرمز له بالرمز </a:t>
            </a:r>
            <a:r>
              <a:rPr lang="en-US" altLang="ko-KR" dirty="0" smtClean="0">
                <a:ea typeface="Gulim" pitchFamily="34" charset="-127"/>
              </a:rPr>
              <a:t>“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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” </a:t>
            </a:r>
            <a:endParaRPr lang="ar-IQ" altLang="ko-KR" dirty="0">
              <a:ea typeface="Gulim" pitchFamily="34" charset="-127"/>
              <a:sym typeface="Symbol" pitchFamily="18" charset="2"/>
            </a:endParaRPr>
          </a:p>
          <a:p>
            <a:pPr>
              <a:buFontTx/>
              <a:buNone/>
              <a:defRPr/>
            </a:pPr>
            <a:endParaRPr lang="en-US" altLang="ko-KR" dirty="0" smtClean="0">
              <a:ea typeface="Gulim" pitchFamily="34" charset="-127"/>
            </a:endParaRPr>
          </a:p>
          <a:p>
            <a:pPr>
              <a:buFontTx/>
              <a:buNone/>
              <a:defRPr/>
            </a:pPr>
            <a:endParaRPr lang="en-US" altLang="ko-KR" dirty="0">
              <a:ea typeface="Gulim" pitchFamily="34" charset="-127"/>
            </a:endParaRPr>
          </a:p>
          <a:p>
            <a:pPr>
              <a:buFontTx/>
              <a:buNone/>
              <a:defRPr/>
            </a:pP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p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=“My car has a bad engine.”</a:t>
            </a:r>
          </a:p>
          <a:p>
            <a:pPr>
              <a:buFontTx/>
              <a:buNone/>
              <a:defRPr/>
            </a:pP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q=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“My car has a bad carburetor.”</a:t>
            </a:r>
          </a:p>
          <a:p>
            <a:pPr>
              <a:buFontTx/>
              <a:buNone/>
              <a:defRPr/>
            </a:pPr>
            <a:r>
              <a:rPr lang="en-US" altLang="ko-KR" i="1" dirty="0" err="1" smtClean="0">
                <a:ea typeface="Gulim" pitchFamily="34" charset="-127"/>
                <a:sym typeface="Symbol" pitchFamily="18" charset="2"/>
              </a:rPr>
              <a:t>p</a:t>
            </a:r>
            <a:r>
              <a:rPr lang="en-US" altLang="ko-KR" dirty="0" err="1" smtClean="0">
                <a:ea typeface="Gulim" pitchFamily="34" charset="-127"/>
                <a:sym typeface="Symbol" pitchFamily="18" charset="2"/>
              </a:rPr>
              <a:t></a:t>
            </a:r>
            <a:r>
              <a:rPr lang="en-US" altLang="ko-KR" i="1" dirty="0" err="1" smtClean="0">
                <a:ea typeface="Gulim" pitchFamily="34" charset="-127"/>
                <a:sym typeface="Symbol" pitchFamily="18" charset="2"/>
              </a:rPr>
              <a:t>q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=“Either my car has a bad engine, </a:t>
            </a:r>
            <a:r>
              <a:rPr lang="en-US" altLang="ko-KR" b="1" dirty="0" smtClean="0">
                <a:ea typeface="Gulim" pitchFamily="34" charset="-127"/>
                <a:sym typeface="Symbol" pitchFamily="18" charset="2"/>
              </a:rPr>
              <a:t>or</a:t>
            </a:r>
            <a:r>
              <a:rPr lang="en-US" altLang="ko-KR" b="1" i="1" dirty="0" smtClean="0">
                <a:ea typeface="Gulim" pitchFamily="34" charset="-127"/>
                <a:sym typeface="Symbol" pitchFamily="18" charset="2"/>
              </a:rPr>
              <a:t> </a:t>
            </a:r>
            <a:br>
              <a:rPr lang="en-US" altLang="ko-KR" b="1" i="1" dirty="0" smtClean="0">
                <a:ea typeface="Gulim" pitchFamily="34" charset="-127"/>
                <a:sym typeface="Symbol" pitchFamily="18" charset="2"/>
              </a:rPr>
            </a:br>
            <a:r>
              <a:rPr lang="en-US" altLang="ko-KR" b="1" i="1" dirty="0" smtClean="0">
                <a:ea typeface="Gulim" pitchFamily="34" charset="-127"/>
                <a:sym typeface="Symbol" pitchFamily="18" charset="2"/>
              </a:rPr>
              <a:t>      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my car has a bad carburetor.”</a:t>
            </a:r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6797941" y="4343400"/>
            <a:ext cx="1828800" cy="53340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IQ"/>
          </a:p>
        </p:txBody>
      </p:sp>
      <p:grpSp>
        <p:nvGrpSpPr>
          <p:cNvPr id="4" name="Group 3"/>
          <p:cNvGrpSpPr/>
          <p:nvPr/>
        </p:nvGrpSpPr>
        <p:grpSpPr>
          <a:xfrm>
            <a:off x="6936179" y="2918941"/>
            <a:ext cx="2182421" cy="2100656"/>
            <a:chOff x="6936179" y="2918941"/>
            <a:chExt cx="2182421" cy="2100656"/>
          </a:xfrm>
        </p:grpSpPr>
        <p:grpSp>
          <p:nvGrpSpPr>
            <p:cNvPr id="2" name="Group 15"/>
            <p:cNvGrpSpPr>
              <a:grpSpLocks/>
            </p:cNvGrpSpPr>
            <p:nvPr/>
          </p:nvGrpSpPr>
          <p:grpSpPr bwMode="auto">
            <a:xfrm>
              <a:off x="6936179" y="4486197"/>
              <a:ext cx="1600200" cy="533400"/>
              <a:chOff x="4224" y="2496"/>
              <a:chExt cx="1008" cy="336"/>
            </a:xfrm>
          </p:grpSpPr>
          <p:sp>
            <p:nvSpPr>
              <p:cNvPr id="26643" name="Freeform 8"/>
              <p:cNvSpPr>
                <a:spLocks/>
              </p:cNvSpPr>
              <p:nvPr/>
            </p:nvSpPr>
            <p:spPr bwMode="auto">
              <a:xfrm rot="1186273">
                <a:off x="4224" y="2496"/>
                <a:ext cx="432" cy="336"/>
              </a:xfrm>
              <a:custGeom>
                <a:avLst/>
                <a:gdLst>
                  <a:gd name="T0" fmla="*/ 0 w 432"/>
                  <a:gd name="T1" fmla="*/ 336 h 336"/>
                  <a:gd name="T2" fmla="*/ 432 w 432"/>
                  <a:gd name="T3" fmla="*/ 336 h 336"/>
                  <a:gd name="T4" fmla="*/ 336 w 432"/>
                  <a:gd name="T5" fmla="*/ 288 h 336"/>
                  <a:gd name="T6" fmla="*/ 432 w 432"/>
                  <a:gd name="T7" fmla="*/ 240 h 336"/>
                  <a:gd name="T8" fmla="*/ 336 w 432"/>
                  <a:gd name="T9" fmla="*/ 192 h 336"/>
                  <a:gd name="T10" fmla="*/ 432 w 432"/>
                  <a:gd name="T11" fmla="*/ 144 h 336"/>
                  <a:gd name="T12" fmla="*/ 336 w 432"/>
                  <a:gd name="T13" fmla="*/ 96 h 336"/>
                  <a:gd name="T14" fmla="*/ 432 w 432"/>
                  <a:gd name="T15" fmla="*/ 48 h 336"/>
                  <a:gd name="T16" fmla="*/ 336 w 432"/>
                  <a:gd name="T17" fmla="*/ 0 h 336"/>
                  <a:gd name="T18" fmla="*/ 0 w 432"/>
                  <a:gd name="T19" fmla="*/ 0 h 336"/>
                  <a:gd name="T20" fmla="*/ 0 w 432"/>
                  <a:gd name="T21" fmla="*/ 336 h 3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2"/>
                  <a:gd name="T34" fmla="*/ 0 h 336"/>
                  <a:gd name="T35" fmla="*/ 432 w 432"/>
                  <a:gd name="T36" fmla="*/ 336 h 3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2" h="336">
                    <a:moveTo>
                      <a:pt x="0" y="336"/>
                    </a:moveTo>
                    <a:lnTo>
                      <a:pt x="432" y="336"/>
                    </a:lnTo>
                    <a:lnTo>
                      <a:pt x="336" y="288"/>
                    </a:lnTo>
                    <a:lnTo>
                      <a:pt x="432" y="240"/>
                    </a:lnTo>
                    <a:lnTo>
                      <a:pt x="336" y="192"/>
                    </a:lnTo>
                    <a:lnTo>
                      <a:pt x="432" y="144"/>
                    </a:lnTo>
                    <a:lnTo>
                      <a:pt x="336" y="96"/>
                    </a:lnTo>
                    <a:lnTo>
                      <a:pt x="432" y="48"/>
                    </a:lnTo>
                    <a:lnTo>
                      <a:pt x="336" y="0"/>
                    </a:lnTo>
                    <a:lnTo>
                      <a:pt x="0" y="0"/>
                    </a:lnTo>
                    <a:lnTo>
                      <a:pt x="0" y="336"/>
                    </a:lnTo>
                    <a:close/>
                  </a:path>
                </a:pathLst>
              </a:cu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IQ"/>
              </a:p>
            </p:txBody>
          </p:sp>
          <p:sp>
            <p:nvSpPr>
              <p:cNvPr id="26644" name="Freeform 9"/>
              <p:cNvSpPr>
                <a:spLocks/>
              </p:cNvSpPr>
              <p:nvPr/>
            </p:nvSpPr>
            <p:spPr bwMode="auto">
              <a:xfrm rot="20413727" flipH="1">
                <a:off x="4800" y="2496"/>
                <a:ext cx="432" cy="336"/>
              </a:xfrm>
              <a:custGeom>
                <a:avLst/>
                <a:gdLst>
                  <a:gd name="T0" fmla="*/ 0 w 432"/>
                  <a:gd name="T1" fmla="*/ 336 h 336"/>
                  <a:gd name="T2" fmla="*/ 432 w 432"/>
                  <a:gd name="T3" fmla="*/ 336 h 336"/>
                  <a:gd name="T4" fmla="*/ 336 w 432"/>
                  <a:gd name="T5" fmla="*/ 288 h 336"/>
                  <a:gd name="T6" fmla="*/ 432 w 432"/>
                  <a:gd name="T7" fmla="*/ 240 h 336"/>
                  <a:gd name="T8" fmla="*/ 336 w 432"/>
                  <a:gd name="T9" fmla="*/ 192 h 336"/>
                  <a:gd name="T10" fmla="*/ 432 w 432"/>
                  <a:gd name="T11" fmla="*/ 144 h 336"/>
                  <a:gd name="T12" fmla="*/ 336 w 432"/>
                  <a:gd name="T13" fmla="*/ 96 h 336"/>
                  <a:gd name="T14" fmla="*/ 432 w 432"/>
                  <a:gd name="T15" fmla="*/ 48 h 336"/>
                  <a:gd name="T16" fmla="*/ 336 w 432"/>
                  <a:gd name="T17" fmla="*/ 0 h 336"/>
                  <a:gd name="T18" fmla="*/ 0 w 432"/>
                  <a:gd name="T19" fmla="*/ 0 h 336"/>
                  <a:gd name="T20" fmla="*/ 0 w 432"/>
                  <a:gd name="T21" fmla="*/ 336 h 3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2"/>
                  <a:gd name="T34" fmla="*/ 0 h 336"/>
                  <a:gd name="T35" fmla="*/ 432 w 432"/>
                  <a:gd name="T36" fmla="*/ 336 h 3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2" h="336">
                    <a:moveTo>
                      <a:pt x="0" y="336"/>
                    </a:moveTo>
                    <a:lnTo>
                      <a:pt x="432" y="336"/>
                    </a:lnTo>
                    <a:lnTo>
                      <a:pt x="336" y="288"/>
                    </a:lnTo>
                    <a:lnTo>
                      <a:pt x="432" y="240"/>
                    </a:lnTo>
                    <a:lnTo>
                      <a:pt x="336" y="192"/>
                    </a:lnTo>
                    <a:lnTo>
                      <a:pt x="432" y="144"/>
                    </a:lnTo>
                    <a:lnTo>
                      <a:pt x="336" y="96"/>
                    </a:lnTo>
                    <a:lnTo>
                      <a:pt x="432" y="48"/>
                    </a:lnTo>
                    <a:lnTo>
                      <a:pt x="336" y="0"/>
                    </a:lnTo>
                    <a:lnTo>
                      <a:pt x="0" y="0"/>
                    </a:lnTo>
                    <a:lnTo>
                      <a:pt x="0" y="336"/>
                    </a:lnTo>
                    <a:close/>
                  </a:path>
                </a:pathLst>
              </a:cu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IQ"/>
              </a:p>
            </p:txBody>
          </p:sp>
        </p:grp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7505700" y="2918941"/>
              <a:ext cx="1612900" cy="1890713"/>
              <a:chOff x="4552" y="1536"/>
              <a:chExt cx="1016" cy="1191"/>
            </a:xfrm>
          </p:grpSpPr>
          <p:sp>
            <p:nvSpPr>
              <p:cNvPr id="26637" name="AutoShape 5"/>
              <p:cNvSpPr>
                <a:spLocks noChangeArrowheads="1"/>
              </p:cNvSpPr>
              <p:nvPr/>
            </p:nvSpPr>
            <p:spPr bwMode="auto">
              <a:xfrm rot="5400000">
                <a:off x="4464" y="2208"/>
                <a:ext cx="528" cy="240"/>
              </a:xfrm>
              <a:prstGeom prst="homePlate">
                <a:avLst>
                  <a:gd name="adj" fmla="val 76256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6638" name="Rectangle 6"/>
              <p:cNvSpPr>
                <a:spLocks noChangeArrowheads="1"/>
              </p:cNvSpPr>
              <p:nvPr/>
            </p:nvSpPr>
            <p:spPr bwMode="auto">
              <a:xfrm>
                <a:off x="4848" y="2208"/>
                <a:ext cx="528" cy="96"/>
              </a:xfrm>
              <a:prstGeom prst="rect">
                <a:avLst/>
              </a:prstGeom>
              <a:solidFill>
                <a:srgbClr val="99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6639" name="Arc 10"/>
              <p:cNvSpPr>
                <a:spLocks/>
              </p:cNvSpPr>
              <p:nvPr/>
            </p:nvSpPr>
            <p:spPr bwMode="auto">
              <a:xfrm flipH="1">
                <a:off x="5088" y="1728"/>
                <a:ext cx="480" cy="4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6640" name="Arc 11"/>
              <p:cNvSpPr>
                <a:spLocks/>
              </p:cNvSpPr>
              <p:nvPr/>
            </p:nvSpPr>
            <p:spPr bwMode="auto">
              <a:xfrm flipH="1">
                <a:off x="4992" y="1632"/>
                <a:ext cx="576" cy="5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26641" name="Arc 12"/>
              <p:cNvSpPr>
                <a:spLocks/>
              </p:cNvSpPr>
              <p:nvPr/>
            </p:nvSpPr>
            <p:spPr bwMode="auto">
              <a:xfrm flipH="1">
                <a:off x="4896" y="1536"/>
                <a:ext cx="672" cy="62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ar-IQ"/>
              </a:p>
            </p:txBody>
          </p:sp>
          <p:sp>
            <p:nvSpPr>
              <p:cNvPr id="46087" name="Text Box 7"/>
              <p:cNvSpPr txBox="1">
                <a:spLocks noChangeArrowheads="1"/>
              </p:cNvSpPr>
              <p:nvPr/>
            </p:nvSpPr>
            <p:spPr bwMode="auto">
              <a:xfrm>
                <a:off x="4552" y="2208"/>
                <a:ext cx="348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ko-KR" altLang="en-US" sz="4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Gulim" pitchFamily="34" charset="-127"/>
                    <a:sym typeface="Symbol" pitchFamily="18" charset="2"/>
                  </a:rPr>
                  <a:t></a:t>
                </a:r>
              </a:p>
            </p:txBody>
          </p:sp>
        </p:grpSp>
      </p:grpSp>
      <p:sp>
        <p:nvSpPr>
          <p:cNvPr id="26636" name="Text Box 19"/>
          <p:cNvSpPr txBox="1">
            <a:spLocks noChangeArrowheads="1"/>
          </p:cNvSpPr>
          <p:nvPr/>
        </p:nvSpPr>
        <p:spPr bwMode="auto">
          <a:xfrm>
            <a:off x="1279525" y="5867400"/>
            <a:ext cx="4635500" cy="49530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>
                <a:ea typeface="Gulim" pitchFamily="34" charset="-127"/>
              </a:rPr>
              <a:t>Meaning is like “and/or” in English.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14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878278"/>
            <a:ext cx="7772400" cy="4267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r" rtl="1">
              <a:defRPr/>
            </a:pPr>
            <a:r>
              <a:rPr lang="en-US" altLang="ko-KR" i="1" dirty="0" smtClean="0">
                <a:ea typeface="Gulim" pitchFamily="34" charset="-127"/>
              </a:rPr>
              <a:t> </a:t>
            </a:r>
            <a:r>
              <a:rPr lang="en-US" altLang="ko-KR" i="1" dirty="0" err="1" smtClean="0">
                <a:ea typeface="Gulim" pitchFamily="34" charset="-127"/>
              </a:rPr>
              <a:t>p</a:t>
            </a:r>
            <a:r>
              <a:rPr lang="en-US" altLang="ko-KR" dirty="0" err="1">
                <a:ea typeface="Gulim" pitchFamily="34" charset="-127"/>
                <a:sym typeface="Symbol" pitchFamily="18" charset="2"/>
              </a:rPr>
              <a:t></a:t>
            </a:r>
            <a:r>
              <a:rPr lang="en-US" altLang="ko-KR" i="1" dirty="0" err="1" smtClean="0">
                <a:ea typeface="Gulim" pitchFamily="34" charset="-127"/>
                <a:sym typeface="Symbol" pitchFamily="18" charset="2"/>
              </a:rPr>
              <a:t>q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 </a:t>
            </a: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تعني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P </a:t>
            </a: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true </a:t>
            </a: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 او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 </a:t>
            </a: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true</a:t>
            </a: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 او كلاهما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true</a:t>
            </a: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.</a:t>
            </a:r>
          </a:p>
          <a:p>
            <a:pPr algn="r" rtl="1">
              <a:defRPr/>
            </a:pP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 يسمى هذا المعامل ايضا</a:t>
            </a:r>
          </a:p>
          <a:p>
            <a:pPr marL="0" indent="0" algn="r" rtl="1">
              <a:buNone/>
              <a:defRPr/>
            </a:pPr>
            <a:r>
              <a:rPr lang="en-US" altLang="ko-KR" b="1" dirty="0" smtClean="0">
                <a:ea typeface="Gulim" pitchFamily="34" charset="-127"/>
                <a:sym typeface="Symbol" pitchFamily="18" charset="2"/>
              </a:rPr>
              <a:t> inclusive 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لانه من المحتمل </a:t>
            </a:r>
          </a:p>
          <a:p>
            <a:pPr marL="0" indent="0" algn="r" rtl="1">
              <a:buNone/>
              <a:defRPr/>
            </a:pP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  ان تكون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p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true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 و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q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true</a:t>
            </a:r>
            <a:endParaRPr lang="ar-IQ" altLang="ko-KR" dirty="0" smtClean="0">
              <a:ea typeface="Gulim" pitchFamily="34" charset="-127"/>
              <a:sym typeface="Symbol" pitchFamily="18" charset="2"/>
            </a:endParaRPr>
          </a:p>
          <a:p>
            <a:pPr marL="0" indent="0" algn="r" rtl="1">
              <a:buNone/>
              <a:defRPr/>
            </a:pPr>
            <a:endParaRPr lang="ar-IQ" altLang="ko-KR" dirty="0">
              <a:ea typeface="Gulim" pitchFamily="34" charset="-127"/>
              <a:sym typeface="Symbol" pitchFamily="18" charset="2"/>
            </a:endParaRPr>
          </a:p>
          <a:p>
            <a:pPr marL="0" indent="0" algn="r" rtl="1">
              <a:buNone/>
              <a:defRPr/>
            </a:pPr>
            <a:endParaRPr lang="ar-IQ" altLang="ko-KR" dirty="0" smtClean="0">
              <a:ea typeface="Gulim" pitchFamily="34" charset="-127"/>
              <a:sym typeface="Symbol" pitchFamily="18" charset="2"/>
            </a:endParaRPr>
          </a:p>
          <a:p>
            <a:pPr marL="0" indent="0" algn="r" rtl="1">
              <a:buNone/>
              <a:defRPr/>
            </a:pPr>
            <a:r>
              <a:rPr lang="en-US" altLang="ko-KR" dirty="0">
                <a:ea typeface="Gulim" pitchFamily="34" charset="-127"/>
                <a:sym typeface="Symbol" pitchFamily="18" charset="2"/>
              </a:rPr>
              <a:t>“</a:t>
            </a:r>
            <a:r>
              <a:rPr lang="en-US" altLang="ko-KR" dirty="0">
                <a:ea typeface="Gulim" pitchFamily="34" charset="-127"/>
              </a:rPr>
              <a:t>¬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” 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و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“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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”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 يمكن ان يرتبطا معا .</a:t>
            </a:r>
            <a:endParaRPr lang="en-US" altLang="ko-KR" dirty="0" smtClean="0">
              <a:ea typeface="Gulim" pitchFamily="34" charset="-127"/>
            </a:endParaRPr>
          </a:p>
          <a:p>
            <a:pPr marL="0" indent="0">
              <a:buNone/>
              <a:defRPr/>
            </a:pPr>
            <a:endParaRPr lang="en-US" altLang="ko-KR" dirty="0" smtClean="0">
              <a:ea typeface="Gulim" pitchFamily="34" charset="-127"/>
              <a:sym typeface="Symbol" pitchFamily="18" charset="2"/>
            </a:endParaRP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Disjunction Truth Table</a:t>
            </a:r>
          </a:p>
        </p:txBody>
      </p:sp>
      <p:graphicFrame>
        <p:nvGraphicFramePr>
          <p:cNvPr id="2765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8346203"/>
              </p:ext>
            </p:extLst>
          </p:nvPr>
        </p:nvGraphicFramePr>
        <p:xfrm>
          <a:off x="683568" y="2756857"/>
          <a:ext cx="2908300" cy="283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" name="Document" r:id="rId4" imgW="2910840" imgH="2843784" progId="Word.Document.8">
                  <p:embed/>
                </p:oleObj>
              </mc:Choice>
              <mc:Fallback>
                <p:oleObj name="Document" r:id="rId4" imgW="2910840" imgH="2843784" progId="Word.Document.8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756857"/>
                        <a:ext cx="2908300" cy="283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6" name="AutoShape 6"/>
          <p:cNvSpPr>
            <a:spLocks/>
          </p:cNvSpPr>
          <p:nvPr/>
        </p:nvSpPr>
        <p:spPr bwMode="auto">
          <a:xfrm>
            <a:off x="2555776" y="3933056"/>
            <a:ext cx="304800" cy="990600"/>
          </a:xfrm>
          <a:prstGeom prst="rightBrace">
            <a:avLst>
              <a:gd name="adj1" fmla="val 270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2829405" y="3839199"/>
            <a:ext cx="938077" cy="1200329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ar-IQ" altLang="ko-KR" dirty="0" smtClean="0">
                <a:ea typeface="Gulim" pitchFamily="34" charset="-127"/>
              </a:rPr>
              <a:t>فرق</a:t>
            </a:r>
          </a:p>
          <a:p>
            <a:r>
              <a:rPr lang="ar-IQ" altLang="ko-KR" dirty="0" smtClean="0">
                <a:ea typeface="Gulim" pitchFamily="34" charset="-127"/>
              </a:rPr>
              <a:t>المعامل</a:t>
            </a:r>
          </a:p>
          <a:p>
            <a:r>
              <a:rPr lang="ar-IQ" altLang="ko-KR" dirty="0" smtClean="0">
                <a:ea typeface="Gulim" pitchFamily="34" charset="-127"/>
              </a:rPr>
              <a:t> </a:t>
            </a:r>
            <a:r>
              <a:rPr lang="en-US" altLang="ko-KR" dirty="0" smtClean="0">
                <a:ea typeface="Gulim" pitchFamily="34" charset="-127"/>
              </a:rPr>
              <a:t>AND</a:t>
            </a:r>
            <a:endParaRPr lang="en-US" altLang="ko-KR" dirty="0">
              <a:ea typeface="Gulim" pitchFamily="34" charset="-127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7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>
                <a:ea typeface="Gulim" pitchFamily="34" charset="-127"/>
              </a:rPr>
              <a:t>Nested Propositional Expressions</a:t>
            </a:r>
            <a:br>
              <a:rPr lang="en-US" altLang="ko-KR" dirty="0" smtClean="0">
                <a:ea typeface="Gulim" pitchFamily="34" charset="-127"/>
              </a:rPr>
            </a:br>
            <a:r>
              <a:rPr lang="ar-IQ" altLang="ko-KR" dirty="0" smtClean="0">
                <a:ea typeface="Gulim" pitchFamily="34" charset="-127"/>
              </a:rPr>
              <a:t>التعابير المتداخلة</a:t>
            </a:r>
            <a:endParaRPr lang="en-US" altLang="ko-KR" dirty="0" smtClean="0">
              <a:ea typeface="Gulim" pitchFamily="34" charset="-127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1615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r" rtl="1">
              <a:buNone/>
              <a:defRPr/>
            </a:pPr>
            <a:r>
              <a:rPr lang="ar-IQ" altLang="ko-KR" dirty="0" smtClean="0">
                <a:ea typeface="Gulim" pitchFamily="34" charset="-127"/>
              </a:rPr>
              <a:t>استخدم الاقواس (</a:t>
            </a:r>
            <a:r>
              <a:rPr lang="en-US" altLang="ko-KR" dirty="0">
                <a:ea typeface="Gulim" pitchFamily="34" charset="-127"/>
              </a:rPr>
              <a:t>parentheses </a:t>
            </a:r>
            <a:r>
              <a:rPr lang="ar-IQ" altLang="ko-KR" dirty="0" smtClean="0">
                <a:ea typeface="Gulim" pitchFamily="34" charset="-127"/>
              </a:rPr>
              <a:t>) لتجميع العبارات </a:t>
            </a:r>
            <a:endParaRPr lang="en-US" altLang="ko-KR" dirty="0" smtClean="0">
              <a:ea typeface="Gulim" pitchFamily="34" charset="-127"/>
            </a:endParaRPr>
          </a:p>
          <a:p>
            <a:pPr marL="0" indent="0" rtl="1">
              <a:buNone/>
              <a:defRPr/>
            </a:pPr>
            <a:r>
              <a:rPr lang="en-US" altLang="ko-KR" dirty="0" smtClean="0">
                <a:ea typeface="Gulim" pitchFamily="34" charset="-127"/>
              </a:rPr>
              <a:t>“</a:t>
            </a:r>
            <a:r>
              <a:rPr lang="en-US" altLang="ko-KR" u="sng" dirty="0" smtClean="0">
                <a:ea typeface="Gulim" pitchFamily="34" charset="-127"/>
              </a:rPr>
              <a:t>I just saw my old </a:t>
            </a:r>
            <a:r>
              <a:rPr lang="en-US" altLang="ko-KR" i="1" u="sng" dirty="0" smtClean="0">
                <a:ea typeface="Gulim" pitchFamily="34" charset="-127"/>
              </a:rPr>
              <a:t>f</a:t>
            </a:r>
            <a:r>
              <a:rPr lang="en-US" altLang="ko-KR" u="sng" dirty="0" smtClean="0">
                <a:ea typeface="Gulim" pitchFamily="34" charset="-127"/>
              </a:rPr>
              <a:t>riend</a:t>
            </a:r>
            <a:r>
              <a:rPr lang="en-US" altLang="ko-KR" dirty="0" smtClean="0">
                <a:ea typeface="Gulim" pitchFamily="34" charset="-127"/>
              </a:rPr>
              <a:t>, and either </a:t>
            </a:r>
            <a:r>
              <a:rPr lang="en-US" altLang="ko-KR" u="sng" dirty="0" smtClean="0">
                <a:ea typeface="Gulim" pitchFamily="34" charset="-127"/>
              </a:rPr>
              <a:t>he’s </a:t>
            </a:r>
            <a:r>
              <a:rPr lang="en-US" altLang="ko-KR" i="1" u="sng" dirty="0" smtClean="0">
                <a:ea typeface="Gulim" pitchFamily="34" charset="-127"/>
              </a:rPr>
              <a:t>g</a:t>
            </a:r>
            <a:r>
              <a:rPr lang="en-US" altLang="ko-KR" u="sng" dirty="0" smtClean="0">
                <a:ea typeface="Gulim" pitchFamily="34" charset="-127"/>
              </a:rPr>
              <a:t>rown</a:t>
            </a:r>
            <a:r>
              <a:rPr lang="en-US" altLang="ko-KR" dirty="0" smtClean="0">
                <a:ea typeface="Gulim" pitchFamily="34" charset="-127"/>
              </a:rPr>
              <a:t> or </a:t>
            </a:r>
            <a:r>
              <a:rPr lang="en-US" altLang="ko-KR" u="sng" dirty="0" smtClean="0">
                <a:ea typeface="Gulim" pitchFamily="34" charset="-127"/>
              </a:rPr>
              <a:t>I’ve </a:t>
            </a:r>
            <a:r>
              <a:rPr lang="en-US" altLang="ko-KR" i="1" u="sng" dirty="0" smtClean="0">
                <a:ea typeface="Gulim" pitchFamily="34" charset="-127"/>
              </a:rPr>
              <a:t>s</a:t>
            </a:r>
            <a:r>
              <a:rPr lang="en-US" altLang="ko-KR" u="sng" dirty="0" smtClean="0">
                <a:ea typeface="Gulim" pitchFamily="34" charset="-127"/>
              </a:rPr>
              <a:t>hrunk</a:t>
            </a:r>
            <a:r>
              <a:rPr lang="en-US" altLang="ko-KR" dirty="0" smtClean="0">
                <a:ea typeface="Gulim" pitchFamily="34" charset="-127"/>
              </a:rPr>
              <a:t>.”</a:t>
            </a:r>
            <a:endParaRPr lang="en-US" altLang="ko-KR" dirty="0">
              <a:ea typeface="Gulim" pitchFamily="34" charset="-127"/>
            </a:endParaRPr>
          </a:p>
          <a:p>
            <a:pPr marL="0" indent="0" rtl="1">
              <a:buNone/>
              <a:defRPr/>
            </a:pP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ar-IQ" altLang="ko-KR" dirty="0" smtClean="0">
                <a:ea typeface="Gulim" pitchFamily="34" charset="-127"/>
              </a:rPr>
              <a:t>  </a:t>
            </a:r>
            <a:r>
              <a:rPr lang="en-US" altLang="ko-KR" dirty="0" smtClean="0">
                <a:ea typeface="Gulim" pitchFamily="34" charset="-127"/>
              </a:rPr>
              <a:t>         = </a:t>
            </a:r>
            <a:r>
              <a:rPr lang="en-US" altLang="ko-KR" i="1" dirty="0" smtClean="0">
                <a:ea typeface="Gulim" pitchFamily="34" charset="-127"/>
              </a:rPr>
              <a:t>f</a:t>
            </a: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 (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g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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s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)</a:t>
            </a:r>
          </a:p>
          <a:p>
            <a:pPr lvl="1">
              <a:defRPr/>
            </a:pPr>
            <a:endParaRPr lang="en-US" altLang="ko-KR" dirty="0" smtClean="0">
              <a:ea typeface="Gulim" pitchFamily="34" charset="-127"/>
            </a:endParaRPr>
          </a:p>
          <a:p>
            <a:pPr lvl="1">
              <a:defRPr/>
            </a:pPr>
            <a:r>
              <a:rPr lang="en-US" altLang="ko-KR" dirty="0" smtClean="0">
                <a:ea typeface="Gulim" pitchFamily="34" charset="-127"/>
              </a:rPr>
              <a:t>  (</a:t>
            </a:r>
            <a:r>
              <a:rPr lang="en-US" altLang="ko-KR" i="1" dirty="0" smtClean="0">
                <a:ea typeface="Gulim" pitchFamily="34" charset="-127"/>
              </a:rPr>
              <a:t>f</a:t>
            </a: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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g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) 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s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   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يختلف المعنى</a:t>
            </a:r>
            <a:endParaRPr lang="en-US" altLang="ko-KR" dirty="0" smtClean="0">
              <a:ea typeface="Gulim" pitchFamily="34" charset="-127"/>
              <a:sym typeface="Symbol" pitchFamily="18" charset="2"/>
            </a:endParaRPr>
          </a:p>
          <a:p>
            <a:pPr lvl="1">
              <a:defRPr/>
            </a:pPr>
            <a:r>
              <a:rPr lang="en-US" altLang="ko-KR" i="1" dirty="0" smtClean="0">
                <a:ea typeface="Gulim" pitchFamily="34" charset="-127"/>
              </a:rPr>
              <a:t>  f</a:t>
            </a: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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g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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s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    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غامضة</a:t>
            </a:r>
            <a:endParaRPr lang="en-US" altLang="ko-KR" dirty="0" smtClean="0">
              <a:ea typeface="Gulim" pitchFamily="34" charset="-127"/>
              <a:sym typeface="Symbol" pitchFamily="18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7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A Simple Exercise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ko-KR" dirty="0" smtClean="0">
                <a:ea typeface="Gulim" pitchFamily="34" charset="-127"/>
              </a:rPr>
              <a:t>Let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=“It rained last night”, </a:t>
            </a:r>
            <a:br>
              <a:rPr lang="en-US" altLang="ko-KR" dirty="0" smtClean="0">
                <a:ea typeface="Gulim" pitchFamily="34" charset="-127"/>
              </a:rPr>
            </a:b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=“The sprinklers came on last night,” </a:t>
            </a:r>
            <a:br>
              <a:rPr lang="en-US" altLang="ko-KR" dirty="0" smtClean="0">
                <a:ea typeface="Gulim" pitchFamily="34" charset="-127"/>
              </a:rPr>
            </a:br>
            <a:r>
              <a:rPr lang="en-US" altLang="ko-KR" i="1" dirty="0" smtClean="0">
                <a:ea typeface="Gulim" pitchFamily="34" charset="-127"/>
              </a:rPr>
              <a:t>r</a:t>
            </a:r>
            <a:r>
              <a:rPr lang="en-US" altLang="ko-KR" dirty="0" smtClean="0">
                <a:ea typeface="Gulim" pitchFamily="34" charset="-127"/>
              </a:rPr>
              <a:t>=“The lawn was wet this morning.”</a:t>
            </a:r>
          </a:p>
          <a:p>
            <a:pPr>
              <a:buFontTx/>
              <a:buNone/>
              <a:defRPr/>
            </a:pPr>
            <a:r>
              <a:rPr lang="en-US" altLang="ko-KR" dirty="0" smtClean="0">
                <a:ea typeface="Gulim" pitchFamily="34" charset="-127"/>
              </a:rPr>
              <a:t>Translate each of the following into English:</a:t>
            </a:r>
          </a:p>
          <a:p>
            <a:pPr>
              <a:buFontTx/>
              <a:buNone/>
              <a:defRPr/>
            </a:pPr>
            <a:r>
              <a:rPr lang="en-US" altLang="ko-KR" dirty="0" smtClean="0">
                <a:ea typeface="Gulim" pitchFamily="34" charset="-127"/>
              </a:rPr>
              <a:t>¬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               = </a:t>
            </a:r>
          </a:p>
          <a:p>
            <a:pPr>
              <a:buFontTx/>
              <a:buNone/>
              <a:defRPr/>
            </a:pPr>
            <a:r>
              <a:rPr lang="en-US" altLang="ko-KR" i="1" dirty="0" smtClean="0">
                <a:ea typeface="Gulim" pitchFamily="34" charset="-127"/>
              </a:rPr>
              <a:t>r</a:t>
            </a: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 </a:t>
            </a:r>
            <a:r>
              <a:rPr lang="en-US" altLang="ko-KR" dirty="0" smtClean="0">
                <a:ea typeface="Gulim" pitchFamily="34" charset="-127"/>
              </a:rPr>
              <a:t>¬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         = </a:t>
            </a:r>
          </a:p>
          <a:p>
            <a:pPr>
              <a:buFontTx/>
              <a:buNone/>
              <a:defRPr/>
            </a:pPr>
            <a:r>
              <a:rPr lang="en-US" altLang="ko-KR" dirty="0" smtClean="0">
                <a:ea typeface="Gulim" pitchFamily="34" charset="-127"/>
              </a:rPr>
              <a:t>¬ </a:t>
            </a:r>
            <a:r>
              <a:rPr lang="en-US" altLang="ko-KR" i="1" dirty="0" smtClean="0">
                <a:ea typeface="Gulim" pitchFamily="34" charset="-127"/>
              </a:rPr>
              <a:t>r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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p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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 =</a:t>
            </a:r>
            <a:endParaRPr lang="en-US" altLang="ko-KR" dirty="0" smtClean="0">
              <a:ea typeface="Gulim" pitchFamily="34" charset="-127"/>
              <a:sym typeface="Symbol" pitchFamily="18" charset="2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200400" y="4191000"/>
            <a:ext cx="487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o-KR" altLang="en-US" sz="3200">
                <a:ea typeface="Gulim" pitchFamily="34" charset="-127"/>
              </a:rPr>
              <a:t>“</a:t>
            </a:r>
            <a:r>
              <a:rPr lang="en-US" altLang="ko-KR" sz="3200">
                <a:ea typeface="Gulim" pitchFamily="34" charset="-127"/>
              </a:rPr>
              <a:t>It didn’t rain last night.”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200400" y="4648200"/>
            <a:ext cx="502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o-KR" altLang="en-US">
                <a:ea typeface="Gulim" pitchFamily="34" charset="-127"/>
              </a:rPr>
              <a:t>“</a:t>
            </a:r>
            <a:r>
              <a:rPr lang="en-US" altLang="ko-KR">
                <a:ea typeface="Gulim" pitchFamily="34" charset="-127"/>
              </a:rPr>
              <a:t>The lawn was wet this morning, and</a:t>
            </a:r>
            <a:br>
              <a:rPr lang="en-US" altLang="ko-KR">
                <a:ea typeface="Gulim" pitchFamily="34" charset="-127"/>
              </a:rPr>
            </a:br>
            <a:r>
              <a:rPr lang="en-US" altLang="ko-KR">
                <a:ea typeface="Gulim" pitchFamily="34" charset="-127"/>
              </a:rPr>
              <a:t>it didn’t rain last night.”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3352800" y="5470525"/>
            <a:ext cx="47244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o-KR" altLang="en-US">
                <a:ea typeface="Gulim" pitchFamily="34" charset="-127"/>
              </a:rPr>
              <a:t>“</a:t>
            </a:r>
            <a:r>
              <a:rPr lang="en-US" altLang="ko-KR">
                <a:ea typeface="Gulim" pitchFamily="34" charset="-127"/>
              </a:rPr>
              <a:t>Either the lawn wasn’t wet this morning, or it rained last night, or the sprinklers came on last night.”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  <p:bldP spid="49157" grpId="0" autoUpdateAnimBg="0"/>
      <p:bldP spid="4915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5800" y="424934"/>
            <a:ext cx="7848600" cy="606319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spcAft>
                <a:spcPts val="2400"/>
              </a:spcAft>
            </a:pPr>
            <a:r>
              <a:rPr lang="en-US" sz="3200" b="1" u="sng" dirty="0"/>
              <a:t>Course </a:t>
            </a:r>
            <a:r>
              <a:rPr lang="en-US" sz="3200" b="1" u="sng" dirty="0" smtClean="0"/>
              <a:t>Objectives</a:t>
            </a:r>
            <a:r>
              <a:rPr lang="en-US" sz="3200" b="1" dirty="0" smtClean="0"/>
              <a:t>                                </a:t>
            </a:r>
            <a:r>
              <a:rPr lang="ar-IQ" sz="3200" b="1" u="sng" dirty="0" smtClean="0"/>
              <a:t>اهداف المادة</a:t>
            </a:r>
            <a:endParaRPr lang="en-US" sz="3200" b="1" u="sng" dirty="0" smtClean="0"/>
          </a:p>
          <a:p>
            <a:pPr marL="457200" indent="-45720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IQ" sz="3200" dirty="0" smtClean="0"/>
              <a:t>التمكن من اسخدام المنطق في التعبير عن مفاهيم الحياه الواقعية والرياضيات او بالعكس.</a:t>
            </a:r>
          </a:p>
          <a:p>
            <a:pPr marL="457200" indent="-45720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ar-IQ" sz="3200" dirty="0" smtClean="0"/>
              <a:t> معرف </a:t>
            </a:r>
            <a:r>
              <a:rPr lang="ar-IQ" sz="3200" dirty="0"/>
              <a:t>الأساليب الأساسية </a:t>
            </a:r>
            <a:r>
              <a:rPr lang="ar-IQ" sz="3200" dirty="0" smtClean="0"/>
              <a:t>للبراهين </a:t>
            </a:r>
            <a:r>
              <a:rPr lang="ar-IQ" sz="3200" dirty="0"/>
              <a:t>واستخدام بعض الاستراتيجيات الأساسية لإنتاج البراهين</a:t>
            </a:r>
            <a:endParaRPr lang="en-US" sz="3200" dirty="0">
              <a:sym typeface="Wingdings" pitchFamily="2" charset="2"/>
            </a:endParaRPr>
          </a:p>
          <a:p>
            <a:pPr marL="457200" indent="-45720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>
                <a:sym typeface="Wingdings" pitchFamily="2" charset="2"/>
              </a:rPr>
              <a:t> </a:t>
            </a:r>
            <a:r>
              <a:rPr lang="ar-IQ" sz="3200" dirty="0" smtClean="0">
                <a:sym typeface="Wingdings" pitchFamily="2" charset="2"/>
              </a:rPr>
              <a:t>فهم الخوارزميات وتعقيدتها من وجهة نظر رياضية </a:t>
            </a:r>
            <a:endParaRPr lang="en-US" sz="3200" dirty="0">
              <a:sym typeface="Wingdings" pitchFamily="2" charset="2"/>
            </a:endParaRPr>
          </a:p>
          <a:p>
            <a:pPr marL="457200" indent="-45720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>
                <a:sym typeface="Wingdings" pitchFamily="2" charset="2"/>
              </a:rPr>
              <a:t> </a:t>
            </a:r>
            <a:r>
              <a:rPr lang="ar-IQ" sz="3200" dirty="0" smtClean="0">
                <a:sym typeface="Wingdings" pitchFamily="2" charset="2"/>
              </a:rPr>
              <a:t>معرفة </a:t>
            </a:r>
            <a:r>
              <a:rPr lang="ar-IQ" sz="3200" dirty="0">
                <a:sym typeface="Wingdings" pitchFamily="2" charset="2"/>
              </a:rPr>
              <a:t>قدرا معينا </a:t>
            </a:r>
            <a:r>
              <a:rPr lang="ar-IQ" sz="3200" dirty="0" smtClean="0">
                <a:sym typeface="Wingdings" pitchFamily="2" charset="2"/>
              </a:rPr>
              <a:t>عن بعض المفاهيم : الدوال، </a:t>
            </a:r>
            <a:r>
              <a:rPr lang="ar-IQ" sz="3200" dirty="0">
                <a:sym typeface="Wingdings" pitchFamily="2" charset="2"/>
              </a:rPr>
              <a:t>نظرية الأعداد والعد 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ar-IQ" sz="3200" dirty="0" smtClean="0">
                <a:sym typeface="Wingdings" pitchFamily="2" charset="2"/>
              </a:rPr>
              <a:t>وعلاقات التكافؤ</a:t>
            </a:r>
            <a:endParaRPr lang="en-US" sz="3200" dirty="0">
              <a:sym typeface="Wingdings" pitchFamily="2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0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>
                <a:solidFill>
                  <a:srgbClr val="FF0000"/>
                </a:solidFill>
                <a:ea typeface="Gulim" pitchFamily="34" charset="-127"/>
              </a:rPr>
              <a:t>The </a:t>
            </a:r>
            <a:r>
              <a:rPr lang="en-US" altLang="ko-KR" i="1" dirty="0" smtClean="0">
                <a:solidFill>
                  <a:srgbClr val="FF0000"/>
                </a:solidFill>
                <a:ea typeface="Gulim" pitchFamily="34" charset="-127"/>
              </a:rPr>
              <a:t>Exclusive Or</a:t>
            </a:r>
            <a:r>
              <a:rPr lang="en-US" altLang="ko-KR" dirty="0" smtClean="0">
                <a:solidFill>
                  <a:srgbClr val="FF0000"/>
                </a:solidFill>
                <a:ea typeface="Gulim" pitchFamily="34" charset="-127"/>
              </a:rPr>
              <a:t> </a:t>
            </a:r>
            <a:r>
              <a:rPr lang="en-US" altLang="ko-KR" dirty="0">
                <a:solidFill>
                  <a:srgbClr val="FF0000"/>
                </a:solidFill>
                <a:ea typeface="Gulim" pitchFamily="34" charset="-127"/>
              </a:rPr>
              <a:t>Operator</a:t>
            </a:r>
            <a:br>
              <a:rPr lang="en-US" altLang="ko-KR" dirty="0">
                <a:solidFill>
                  <a:srgbClr val="FF0000"/>
                </a:solidFill>
                <a:ea typeface="Gulim" pitchFamily="34" charset="-127"/>
              </a:rPr>
            </a:br>
            <a:r>
              <a:rPr lang="en-US" altLang="ko-KR" dirty="0" smtClean="0">
                <a:solidFill>
                  <a:srgbClr val="FF0000"/>
                </a:solidFill>
                <a:ea typeface="Gulim" pitchFamily="34" charset="-127"/>
              </a:rPr>
              <a:t>Exclusive Disjunction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r" rtl="1">
              <a:buFontTx/>
              <a:buNone/>
              <a:defRPr/>
            </a:pPr>
            <a:r>
              <a:rPr lang="en-US" altLang="ko-KR" i="1" dirty="0" smtClean="0">
                <a:ea typeface="Gulim" pitchFamily="34" charset="-127"/>
              </a:rPr>
              <a:t>Exclusive-or</a:t>
            </a:r>
            <a:r>
              <a:rPr lang="ar-IQ" altLang="ko-KR" i="1" dirty="0" smtClean="0">
                <a:ea typeface="Gulim" pitchFamily="34" charset="-127"/>
              </a:rPr>
              <a:t> يرمز لها بالرمز </a:t>
            </a:r>
            <a:r>
              <a:rPr lang="en-US" altLang="ko-KR" dirty="0">
                <a:ea typeface="Gulim" pitchFamily="34" charset="-127"/>
              </a:rPr>
              <a:t>“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” 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 هو معامل ثنائي يربط بين تعبيرين , لتحقيق شرط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XOR</a:t>
            </a: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 يجب ان يكون احد التعابير صائب والاخر خاطئ وليس كلاهما.</a:t>
            </a:r>
            <a:endParaRPr lang="en-US" altLang="ko-KR" dirty="0" smtClean="0">
              <a:ea typeface="Gulim" pitchFamily="34" charset="-127"/>
            </a:endParaRPr>
          </a:p>
          <a:p>
            <a:pPr>
              <a:buFontTx/>
              <a:buNone/>
              <a:defRPr/>
            </a:pP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 = “I will earn an A in this course,”</a:t>
            </a:r>
          </a:p>
          <a:p>
            <a:pPr>
              <a:buFontTx/>
              <a:buNone/>
              <a:defRPr/>
            </a:pP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 =</a:t>
            </a:r>
            <a:r>
              <a:rPr lang="en-US" altLang="ko-KR" i="1" dirty="0" smtClean="0">
                <a:ea typeface="Gulim" pitchFamily="34" charset="-127"/>
              </a:rPr>
              <a:t> </a:t>
            </a:r>
            <a:r>
              <a:rPr lang="en-US" altLang="ko-KR" dirty="0" smtClean="0">
                <a:ea typeface="Gulim" pitchFamily="34" charset="-127"/>
              </a:rPr>
              <a:t>“I will drop this course,”</a:t>
            </a:r>
            <a:endParaRPr lang="en-US" altLang="ko-KR" i="1" dirty="0" smtClean="0">
              <a:ea typeface="Gulim" pitchFamily="34" charset="-127"/>
            </a:endParaRPr>
          </a:p>
          <a:p>
            <a:pPr>
              <a:buFontTx/>
              <a:buNone/>
              <a:defRPr/>
            </a:pP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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 </a:t>
            </a:r>
            <a:r>
              <a:rPr lang="en-US" altLang="ko-KR" dirty="0" smtClean="0">
                <a:ea typeface="Gulim" pitchFamily="34" charset="-127"/>
              </a:rPr>
              <a:t>= “I will either earn an A for this course, or I will drop it (but not both!)”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5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3112" y="1916832"/>
            <a:ext cx="7772400" cy="4267200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en-US" altLang="ko-KR" dirty="0" smtClean="0">
              <a:ea typeface="Gulim" pitchFamily="34" charset="-127"/>
              <a:sym typeface="Symbol" pitchFamily="18" charset="2"/>
            </a:endParaRPr>
          </a:p>
          <a:p>
            <a:pPr marL="0" indent="0" rtl="1">
              <a:buNone/>
              <a:defRPr/>
            </a:pP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يسمى هذا المعامل ب</a:t>
            </a:r>
          </a:p>
          <a:p>
            <a:pPr marL="0" indent="0" rtl="1">
              <a:buNone/>
              <a:defRPr/>
            </a:pP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 (</a:t>
            </a:r>
            <a:r>
              <a:rPr lang="en-US" altLang="ko-KR" i="1" dirty="0">
                <a:ea typeface="Gulim" pitchFamily="34" charset="-127"/>
                <a:sym typeface="Symbol" pitchFamily="18" charset="2"/>
              </a:rPr>
              <a:t>exclusive or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) – او القاصرة- بسبب </a:t>
            </a:r>
          </a:p>
          <a:p>
            <a:pPr marL="0" indent="0" rtl="1">
              <a:buNone/>
              <a:defRPr/>
            </a:pP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من غير الممكن ان</a:t>
            </a:r>
          </a:p>
          <a:p>
            <a:pPr marL="0" indent="0" rtl="1">
              <a:buNone/>
              <a:defRPr/>
            </a:pP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تكون نتيجة التعبيرين التي يقوم </a:t>
            </a:r>
          </a:p>
          <a:p>
            <a:pPr marL="0" indent="0" rtl="1">
              <a:buNone/>
              <a:defRPr/>
            </a:pP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بالربط بينهما صائبة. </a:t>
            </a:r>
            <a:endParaRPr lang="en-US" altLang="ko-KR" dirty="0" smtClean="0">
              <a:ea typeface="Gulim" pitchFamily="34" charset="-127"/>
              <a:sym typeface="Symbol" pitchFamily="18" charset="2"/>
            </a:endParaRPr>
          </a:p>
          <a:p>
            <a:pPr algn="r" rtl="1">
              <a:defRPr/>
            </a:pPr>
            <a:endParaRPr lang="en-US" altLang="ko-KR" dirty="0" smtClean="0">
              <a:ea typeface="Gulim" pitchFamily="34" charset="-127"/>
              <a:sym typeface="Symbol" pitchFamily="18" charset="2"/>
            </a:endParaRPr>
          </a:p>
          <a:p>
            <a:pPr algn="r" rtl="1">
              <a:defRPr/>
            </a:pPr>
            <a:r>
              <a:rPr lang="ar-IQ" altLang="ko-KR" dirty="0">
                <a:ea typeface="Gulim" pitchFamily="34" charset="-127"/>
                <a:sym typeface="Symbol" pitchFamily="18" charset="2"/>
              </a:rPr>
              <a:t> 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لا ياتي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“” 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 و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“</a:t>
            </a:r>
            <a:r>
              <a:rPr lang="en-US" altLang="ko-KR" dirty="0">
                <a:ea typeface="Gulim" pitchFamily="34" charset="-127"/>
              </a:rPr>
              <a:t>¬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” 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 لوجود معامل يقوم 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بنفس 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العمل.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Exclusive-Or Truth Table</a:t>
            </a:r>
          </a:p>
        </p:txBody>
      </p:sp>
      <p:graphicFrame>
        <p:nvGraphicFramePr>
          <p:cNvPr id="31751" name="Object 4"/>
          <p:cNvGraphicFramePr>
            <a:graphicFrameLocks noChangeAspect="1"/>
          </p:cNvGraphicFramePr>
          <p:nvPr/>
        </p:nvGraphicFramePr>
        <p:xfrm>
          <a:off x="5637213" y="2214563"/>
          <a:ext cx="2317750" cy="283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" name="Document" r:id="rId5" imgW="2325624" imgH="2843784" progId="Word.Document.8">
                  <p:embed/>
                </p:oleObj>
              </mc:Choice>
              <mc:Fallback>
                <p:oleObj name="Document" r:id="rId5" imgW="2325624" imgH="2843784" progId="Word.Document.8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7213" y="2214563"/>
                        <a:ext cx="2317750" cy="283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2" name="AutoShape 6"/>
          <p:cNvSpPr>
            <a:spLocks/>
          </p:cNvSpPr>
          <p:nvPr/>
        </p:nvSpPr>
        <p:spPr bwMode="auto">
          <a:xfrm>
            <a:off x="7696200" y="4343400"/>
            <a:ext cx="228600" cy="609600"/>
          </a:xfrm>
          <a:prstGeom prst="rightBrace">
            <a:avLst>
              <a:gd name="adj1" fmla="val 2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7985125" y="4185443"/>
            <a:ext cx="1120775" cy="925513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dirty="0">
                <a:ea typeface="Gulim" pitchFamily="34" charset="-127"/>
              </a:rPr>
              <a:t>Note</a:t>
            </a:r>
            <a:br>
              <a:rPr lang="en-US" altLang="ko-KR" sz="1800" dirty="0">
                <a:ea typeface="Gulim" pitchFamily="34" charset="-127"/>
              </a:rPr>
            </a:br>
            <a:r>
              <a:rPr lang="en-US" altLang="ko-KR" sz="1800" dirty="0">
                <a:ea typeface="Gulim" pitchFamily="34" charset="-127"/>
              </a:rPr>
              <a:t>difference</a:t>
            </a:r>
            <a:br>
              <a:rPr lang="en-US" altLang="ko-KR" sz="1800" dirty="0">
                <a:ea typeface="Gulim" pitchFamily="34" charset="-127"/>
              </a:rPr>
            </a:br>
            <a:r>
              <a:rPr lang="en-US" altLang="ko-KR" sz="1800" dirty="0">
                <a:ea typeface="Gulim" pitchFamily="34" charset="-127"/>
              </a:rPr>
              <a:t>from OR.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0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r" rtl="1">
              <a:buFontTx/>
              <a:buNone/>
              <a:defRPr/>
            </a:pPr>
            <a:r>
              <a:rPr lang="ar-IQ" altLang="ko-KR" dirty="0" smtClean="0">
                <a:ea typeface="Gulim" pitchFamily="34" charset="-127"/>
              </a:rPr>
              <a:t>في بعض الاحيان تكون اللغة الطبيعية غامضة</a:t>
            </a:r>
            <a:endParaRPr lang="en-US" altLang="ko-KR" dirty="0" smtClean="0">
              <a:ea typeface="Gulim" pitchFamily="34" charset="-127"/>
            </a:endParaRPr>
          </a:p>
          <a:p>
            <a:pPr>
              <a:buFontTx/>
              <a:buNone/>
              <a:defRPr/>
            </a:pPr>
            <a:endParaRPr lang="en-US" altLang="ko-KR" dirty="0" smtClean="0">
              <a:ea typeface="Gulim" pitchFamily="34" charset="-127"/>
            </a:endParaRPr>
          </a:p>
          <a:p>
            <a:pPr>
              <a:buFontTx/>
              <a:buNone/>
              <a:defRPr/>
            </a:pPr>
            <a:r>
              <a:rPr lang="en-US" altLang="ko-KR" dirty="0" smtClean="0">
                <a:ea typeface="Gulim" pitchFamily="34" charset="-127"/>
              </a:rPr>
              <a:t>“Noor is a singer or</a:t>
            </a:r>
            <a:br>
              <a:rPr lang="en-US" altLang="ko-KR" dirty="0" smtClean="0">
                <a:ea typeface="Gulim" pitchFamily="34" charset="-127"/>
              </a:rPr>
            </a:br>
            <a:r>
              <a:rPr lang="en-US" altLang="ko-KR" dirty="0">
                <a:ea typeface="Gulim" pitchFamily="34" charset="-127"/>
              </a:rPr>
              <a:t>Noor is </a:t>
            </a:r>
            <a:r>
              <a:rPr lang="en-US" altLang="ko-KR" dirty="0" smtClean="0">
                <a:ea typeface="Gulim" pitchFamily="34" charset="-127"/>
              </a:rPr>
              <a:t>a writer.” -</a:t>
            </a:r>
          </a:p>
          <a:p>
            <a:pPr>
              <a:buFontTx/>
              <a:buNone/>
              <a:defRPr/>
            </a:pPr>
            <a:r>
              <a:rPr lang="en-US" altLang="ko-KR" dirty="0">
                <a:ea typeface="Gulim" pitchFamily="34" charset="-127"/>
              </a:rPr>
              <a:t>“Noor is </a:t>
            </a:r>
            <a:r>
              <a:rPr lang="en-US" altLang="ko-KR" dirty="0" smtClean="0">
                <a:ea typeface="Gulim" pitchFamily="34" charset="-127"/>
              </a:rPr>
              <a:t>a man or</a:t>
            </a:r>
            <a:br>
              <a:rPr lang="en-US" altLang="ko-KR" dirty="0" smtClean="0">
                <a:ea typeface="Gulim" pitchFamily="34" charset="-127"/>
              </a:rPr>
            </a:br>
            <a:r>
              <a:rPr lang="en-US" altLang="ko-KR" dirty="0">
                <a:ea typeface="Gulim" pitchFamily="34" charset="-127"/>
              </a:rPr>
              <a:t>Noor is </a:t>
            </a:r>
            <a:r>
              <a:rPr lang="en-US" altLang="ko-KR" dirty="0" smtClean="0">
                <a:ea typeface="Gulim" pitchFamily="34" charset="-127"/>
              </a:rPr>
              <a:t>a woman.” -</a:t>
            </a:r>
            <a:endParaRPr lang="en-US" altLang="ko-KR" dirty="0" smtClean="0">
              <a:ea typeface="Gulim" pitchFamily="34" charset="-127"/>
              <a:sym typeface="Symbol" pitchFamily="18" charset="2"/>
            </a:endParaRPr>
          </a:p>
          <a:p>
            <a:pPr>
              <a:buFontTx/>
              <a:buNone/>
              <a:defRPr/>
            </a:pP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</a:t>
            </a:r>
            <a:endParaRPr lang="en-US" altLang="ko-KR" dirty="0" smtClean="0">
              <a:solidFill>
                <a:srgbClr val="FF0000"/>
              </a:solidFill>
              <a:ea typeface="Gulim" pitchFamily="34" charset="-127"/>
              <a:sym typeface="Symbol" pitchFamily="18" charset="2"/>
            </a:endParaRP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ko-KR" dirty="0" smtClean="0">
                <a:ea typeface="Gulim" pitchFamily="34" charset="-127"/>
              </a:rPr>
              <a:t>Natural Language is Ambiguous</a:t>
            </a:r>
          </a:p>
        </p:txBody>
      </p:sp>
      <p:graphicFrame>
        <p:nvGraphicFramePr>
          <p:cNvPr id="32775" name="Object 4"/>
          <p:cNvGraphicFramePr>
            <a:graphicFrameLocks noChangeAspect="1"/>
          </p:cNvGraphicFramePr>
          <p:nvPr/>
        </p:nvGraphicFramePr>
        <p:xfrm>
          <a:off x="5405438" y="2663825"/>
          <a:ext cx="3141662" cy="280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6" name="Document" r:id="rId6" imgW="3148584" imgH="2807208" progId="Word.Document.8">
                  <p:embed/>
                </p:oleObj>
              </mc:Choice>
              <mc:Fallback>
                <p:oleObj name="Document" r:id="rId6" imgW="3148584" imgH="2807208" progId="Word.Document.8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5438" y="2663825"/>
                        <a:ext cx="3141662" cy="280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2133600" y="6324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ko-KR" altLang="en-US">
              <a:ea typeface="Gulim" pitchFamily="34" charset="-127"/>
            </a:endParaRPr>
          </a:p>
        </p:txBody>
      </p:sp>
      <p:sp>
        <p:nvSpPr>
          <p:cNvPr id="774150" name="Text Box 6"/>
          <p:cNvSpPr txBox="1">
            <a:spLocks noChangeArrowheads="1"/>
          </p:cNvSpPr>
          <p:nvPr/>
        </p:nvSpPr>
        <p:spPr bwMode="auto">
          <a:xfrm>
            <a:off x="4064496" y="3573016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o-KR" altLang="en-US" sz="3600" dirty="0">
                <a:ea typeface="Gulim" pitchFamily="34" charset="-127"/>
                <a:sym typeface="Symbol" pitchFamily="18" charset="2"/>
              </a:rPr>
              <a:t></a:t>
            </a:r>
            <a:endParaRPr lang="ko-KR" altLang="en-US" dirty="0">
              <a:ea typeface="Gulim" pitchFamily="34" charset="-127"/>
              <a:sym typeface="Symbol" pitchFamily="18" charset="2"/>
            </a:endParaRPr>
          </a:p>
        </p:txBody>
      </p:sp>
      <p:sp>
        <p:nvSpPr>
          <p:cNvPr id="774151" name="Text Box 7"/>
          <p:cNvSpPr txBox="1">
            <a:spLocks noChangeArrowheads="1"/>
          </p:cNvSpPr>
          <p:nvPr/>
        </p:nvSpPr>
        <p:spPr bwMode="auto">
          <a:xfrm>
            <a:off x="4355976" y="4721770"/>
            <a:ext cx="137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o-KR" altLang="en-US" sz="3200" dirty="0">
                <a:ea typeface="Gulim" pitchFamily="34" charset="-127"/>
                <a:sym typeface="Symbol" pitchFamily="18" charset="2"/>
              </a:rPr>
              <a:t></a:t>
            </a:r>
            <a:endParaRPr lang="ko-KR" altLang="en-US" dirty="0">
              <a:ea typeface="Gulim" pitchFamily="34" charset="-127"/>
              <a:sym typeface="Symbol" pitchFamily="18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7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4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4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4150" grpId="0" autoUpdateAnimBg="0"/>
      <p:bldP spid="77415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>
                <a:ea typeface="Gulim" pitchFamily="34" charset="-127"/>
              </a:rPr>
              <a:t>The </a:t>
            </a:r>
            <a:r>
              <a:rPr lang="en-US" altLang="ko-KR" i="1" dirty="0" smtClean="0">
                <a:ea typeface="Gulim" pitchFamily="34" charset="-127"/>
              </a:rPr>
              <a:t>Implication</a:t>
            </a:r>
            <a:r>
              <a:rPr lang="en-US" altLang="ko-KR" dirty="0" smtClean="0">
                <a:ea typeface="Gulim" pitchFamily="34" charset="-127"/>
              </a:rPr>
              <a:t> Operator</a:t>
            </a:r>
            <a:br>
              <a:rPr lang="en-US" altLang="ko-KR" dirty="0" smtClean="0">
                <a:ea typeface="Gulim" pitchFamily="34" charset="-127"/>
              </a:rPr>
            </a:br>
            <a:r>
              <a:rPr lang="en-US" altLang="ko-KR" dirty="0" smtClean="0">
                <a:ea typeface="Gulim" pitchFamily="34" charset="-127"/>
              </a:rPr>
              <a:t>Conditional </a:t>
            </a:r>
            <a:r>
              <a:rPr lang="en-US" altLang="ko-KR" dirty="0">
                <a:ea typeface="Gulim" pitchFamily="34" charset="-127"/>
              </a:rPr>
              <a:t>Operator</a:t>
            </a:r>
            <a:endParaRPr lang="en-US" altLang="ko-KR" dirty="0" smtClean="0">
              <a:ea typeface="Gulim" pitchFamily="34" charset="-127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r" rtl="1">
              <a:buFontTx/>
              <a:buNone/>
              <a:defRPr/>
            </a:pPr>
            <a:r>
              <a:rPr lang="ar-IQ" altLang="ko-KR" dirty="0" smtClean="0">
                <a:ea typeface="Gulim" pitchFamily="34" charset="-127"/>
              </a:rPr>
              <a:t>اداة الربط الشرطية للربط بين عبارتين منطقيتين لتكون عبارة مركبة, ( اذا كان </a:t>
            </a:r>
            <a:r>
              <a:rPr lang="en-US" altLang="ko-KR" dirty="0" smtClean="0">
                <a:ea typeface="Gulim" pitchFamily="34" charset="-127"/>
              </a:rPr>
              <a:t>p </a:t>
            </a:r>
            <a:r>
              <a:rPr lang="ar-IQ" altLang="ko-KR" dirty="0" smtClean="0">
                <a:ea typeface="Gulim" pitchFamily="34" charset="-127"/>
              </a:rPr>
              <a:t> فان </a:t>
            </a:r>
            <a:r>
              <a:rPr lang="en-US" altLang="ko-KR" dirty="0" smtClean="0">
                <a:ea typeface="Gulim" pitchFamily="34" charset="-127"/>
              </a:rPr>
              <a:t>q</a:t>
            </a:r>
            <a:r>
              <a:rPr lang="ar-IQ" altLang="ko-KR" dirty="0" smtClean="0">
                <a:ea typeface="Gulim" pitchFamily="34" charset="-127"/>
              </a:rPr>
              <a:t> ).</a:t>
            </a:r>
            <a:endParaRPr lang="en-US" altLang="ko-KR" dirty="0" smtClean="0">
              <a:ea typeface="Gulim" pitchFamily="34" charset="-127"/>
            </a:endParaRPr>
          </a:p>
          <a:p>
            <a:pPr>
              <a:buFontTx/>
              <a:buNone/>
              <a:defRPr/>
            </a:pP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E.g.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, let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p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= “You study hard.”</a:t>
            </a:r>
            <a:br>
              <a:rPr lang="en-US" altLang="ko-KR" dirty="0" smtClean="0">
                <a:ea typeface="Gulim" pitchFamily="34" charset="-127"/>
                <a:sym typeface="Symbol" pitchFamily="18" charset="2"/>
              </a:rPr>
            </a:b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        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= “You will get a good grade.”</a:t>
            </a:r>
          </a:p>
          <a:p>
            <a:pPr>
              <a:buFontTx/>
              <a:buNone/>
              <a:defRPr/>
            </a:pPr>
            <a:r>
              <a:rPr lang="en-US" altLang="ko-KR" i="1" dirty="0" smtClean="0">
                <a:ea typeface="Gulim" pitchFamily="34" charset="-127"/>
              </a:rPr>
              <a:t>p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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 =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“If you study hard, then you will get a good grade.” </a:t>
            </a:r>
            <a:r>
              <a:rPr lang="en-US" altLang="ko-KR" sz="2800" dirty="0" smtClean="0">
                <a:ea typeface="Gulim" pitchFamily="34" charset="-127"/>
                <a:sym typeface="Symbol" pitchFamily="18" charset="2"/>
              </a:rPr>
              <a:t>(else, it could go either way)</a:t>
            </a:r>
            <a:endParaRPr lang="en-US" altLang="ko-KR" i="1" dirty="0" smtClean="0">
              <a:ea typeface="Gulim" pitchFamily="34" charset="-127"/>
              <a:sym typeface="Symbol" pitchFamily="18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1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Implication Truth Table</a:t>
            </a:r>
          </a:p>
        </p:txBody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47019"/>
            <a:ext cx="8229600" cy="404222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r" rtl="1">
              <a:defRPr/>
            </a:pPr>
            <a:r>
              <a:rPr lang="en-US" altLang="ko-KR" i="1" dirty="0" smtClean="0">
                <a:ea typeface="Gulim" pitchFamily="34" charset="-127"/>
              </a:rPr>
              <a:t>p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</a:t>
            </a:r>
            <a:r>
              <a:rPr lang="en-US" altLang="ko-KR" i="1" dirty="0" smtClean="0">
                <a:ea typeface="Gulim" pitchFamily="34" charset="-127"/>
              </a:rPr>
              <a:t> q </a:t>
            </a: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ar-IQ" altLang="ko-KR" dirty="0" smtClean="0">
                <a:ea typeface="Gulim" pitchFamily="34" charset="-127"/>
              </a:rPr>
              <a:t> حالة واحدة تكون</a:t>
            </a:r>
          </a:p>
          <a:p>
            <a:pPr marL="0" indent="0" algn="r" rtl="1">
              <a:buNone/>
              <a:defRPr/>
            </a:pPr>
            <a:r>
              <a:rPr lang="ar-IQ" altLang="ko-KR" dirty="0" smtClean="0">
                <a:ea typeface="Gulim" pitchFamily="34" charset="-127"/>
              </a:rPr>
              <a:t>النتيجة خاطئة وهي عندما</a:t>
            </a:r>
          </a:p>
          <a:p>
            <a:pPr marL="0" indent="0" algn="r" rtl="1">
              <a:buNone/>
              <a:defRPr/>
            </a:pPr>
            <a:r>
              <a:rPr lang="ar-IQ" altLang="ko-KR" dirty="0" smtClean="0">
                <a:ea typeface="Gulim" pitchFamily="34" charset="-127"/>
              </a:rPr>
              <a:t> تكون </a:t>
            </a:r>
            <a:r>
              <a:rPr lang="en-US" altLang="ko-KR" dirty="0" smtClean="0">
                <a:ea typeface="Gulim" pitchFamily="34" charset="-127"/>
              </a:rPr>
              <a:t>p</a:t>
            </a:r>
            <a:r>
              <a:rPr lang="ar-IQ" altLang="ko-KR" dirty="0" smtClean="0">
                <a:ea typeface="Gulim" pitchFamily="34" charset="-127"/>
              </a:rPr>
              <a:t>صائبة و</a:t>
            </a:r>
            <a:r>
              <a:rPr lang="en-US" altLang="ko-KR" dirty="0" smtClean="0">
                <a:ea typeface="Gulim" pitchFamily="34" charset="-127"/>
              </a:rPr>
              <a:t>q</a:t>
            </a:r>
            <a:r>
              <a:rPr lang="ar-IQ" altLang="ko-KR" dirty="0" smtClean="0">
                <a:ea typeface="Gulim" pitchFamily="34" charset="-127"/>
              </a:rPr>
              <a:t> خاطئة</a:t>
            </a:r>
            <a:r>
              <a:rPr lang="ar-IQ" altLang="ko-KR" dirty="0">
                <a:ea typeface="Gulim" pitchFamily="34" charset="-127"/>
              </a:rPr>
              <a:t>.</a:t>
            </a:r>
            <a:r>
              <a:rPr lang="en-US" altLang="ko-KR" dirty="0" smtClean="0">
                <a:ea typeface="Gulim" pitchFamily="34" charset="-127"/>
              </a:rPr>
              <a:t/>
            </a:r>
            <a:br>
              <a:rPr lang="en-US" altLang="ko-KR" dirty="0" smtClean="0">
                <a:ea typeface="Gulim" pitchFamily="34" charset="-127"/>
              </a:rPr>
            </a:br>
            <a:r>
              <a:rPr lang="en-US" altLang="ko-KR" i="1" dirty="0" smtClean="0">
                <a:ea typeface="Gulim" pitchFamily="34" charset="-127"/>
              </a:rPr>
              <a:t> </a:t>
            </a:r>
            <a:endParaRPr lang="en-US" altLang="ko-KR" dirty="0" smtClean="0">
              <a:ea typeface="Gulim" pitchFamily="34" charset="-127"/>
            </a:endParaRPr>
          </a:p>
          <a:p>
            <a:pPr marL="0" indent="0">
              <a:buNone/>
              <a:defRPr/>
            </a:pPr>
            <a:endParaRPr lang="en-US" altLang="ko-KR" dirty="0" smtClean="0">
              <a:ea typeface="Gulim" pitchFamily="34" charset="-127"/>
            </a:endParaRPr>
          </a:p>
          <a:p>
            <a:pPr marL="0" indent="0">
              <a:buNone/>
              <a:defRPr/>
            </a:pPr>
            <a:endParaRPr lang="en-US" altLang="ko-KR" dirty="0">
              <a:ea typeface="Gulim" pitchFamily="34" charset="-127"/>
            </a:endParaRPr>
          </a:p>
        </p:txBody>
      </p:sp>
      <p:graphicFrame>
        <p:nvGraphicFramePr>
          <p:cNvPr id="348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868563"/>
              </p:ext>
            </p:extLst>
          </p:nvPr>
        </p:nvGraphicFramePr>
        <p:xfrm>
          <a:off x="683568" y="2060848"/>
          <a:ext cx="2651125" cy="283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1" name="Document" r:id="rId5" imgW="2666524" imgH="2842736" progId="Word.Document.8">
                  <p:embed/>
                </p:oleObj>
              </mc:Choice>
              <mc:Fallback>
                <p:oleObj name="Document" r:id="rId5" imgW="2666524" imgH="2842736" progId="Word.Document.8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060848"/>
                        <a:ext cx="2651125" cy="283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4" name="AutoShape 6"/>
          <p:cNvSpPr>
            <a:spLocks/>
          </p:cNvSpPr>
          <p:nvPr/>
        </p:nvSpPr>
        <p:spPr bwMode="auto">
          <a:xfrm>
            <a:off x="2843808" y="3717032"/>
            <a:ext cx="228600" cy="457200"/>
          </a:xfrm>
          <a:prstGeom prst="rightBrace">
            <a:avLst>
              <a:gd name="adj1" fmla="val 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3131840" y="3172569"/>
            <a:ext cx="827088" cy="15525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>
                <a:ea typeface="Gulim" pitchFamily="34" charset="-127"/>
              </a:rPr>
              <a:t>The </a:t>
            </a:r>
            <a:br>
              <a:rPr lang="en-US" altLang="ko-KR" dirty="0">
                <a:ea typeface="Gulim" pitchFamily="34" charset="-127"/>
              </a:rPr>
            </a:br>
            <a:r>
              <a:rPr lang="en-US" altLang="ko-KR" u="sng" dirty="0">
                <a:ea typeface="Gulim" pitchFamily="34" charset="-127"/>
              </a:rPr>
              <a:t>only</a:t>
            </a:r>
            <a:r>
              <a:rPr lang="en-US" altLang="ko-KR" dirty="0">
                <a:ea typeface="Gulim" pitchFamily="34" charset="-127"/>
              </a:rPr>
              <a:t/>
            </a:r>
            <a:br>
              <a:rPr lang="en-US" altLang="ko-KR" dirty="0">
                <a:ea typeface="Gulim" pitchFamily="34" charset="-127"/>
              </a:rPr>
            </a:br>
            <a:r>
              <a:rPr lang="en-US" altLang="ko-KR" dirty="0">
                <a:ea typeface="Gulim" pitchFamily="34" charset="-127"/>
              </a:rPr>
              <a:t>False</a:t>
            </a:r>
            <a:br>
              <a:rPr lang="en-US" altLang="ko-KR" dirty="0">
                <a:ea typeface="Gulim" pitchFamily="34" charset="-127"/>
              </a:rPr>
            </a:br>
            <a:r>
              <a:rPr lang="en-US" altLang="ko-KR" dirty="0">
                <a:ea typeface="Gulim" pitchFamily="34" charset="-127"/>
              </a:rPr>
              <a:t>case!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1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>
                <a:ea typeface="Gulim" pitchFamily="34" charset="-127"/>
              </a:rPr>
              <a:t>Examples of Implications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en-US" altLang="ko-KR" dirty="0" smtClean="0">
                <a:ea typeface="Gulim" pitchFamily="34" charset="-127"/>
              </a:rPr>
              <a:t>P</a:t>
            </a:r>
            <a:r>
              <a:rPr lang="ar-IQ" altLang="ko-KR" dirty="0" smtClean="0">
                <a:ea typeface="Gulim" pitchFamily="34" charset="-127"/>
              </a:rPr>
              <a:t> </a:t>
            </a:r>
            <a:r>
              <a:rPr lang="ar-IQ" altLang="ko-KR" dirty="0">
                <a:ea typeface="Gulim" pitchFamily="34" charset="-127"/>
              </a:rPr>
              <a:t>= احمد من محافظة البصرة  , </a:t>
            </a:r>
            <a:r>
              <a:rPr lang="en-US" altLang="ko-KR" dirty="0">
                <a:ea typeface="Gulim" pitchFamily="34" charset="-127"/>
              </a:rPr>
              <a:t>q </a:t>
            </a:r>
            <a:r>
              <a:rPr lang="ar-IQ" altLang="ko-KR" dirty="0">
                <a:ea typeface="Gulim" pitchFamily="34" charset="-127"/>
              </a:rPr>
              <a:t>=  احمد عراقي</a:t>
            </a:r>
          </a:p>
          <a:p>
            <a:pPr lvl="1"/>
            <a:r>
              <a:rPr lang="fr-FR" altLang="ko-KR" dirty="0">
                <a:ea typeface="Gulim" pitchFamily="34" charset="-127"/>
              </a:rPr>
              <a:t>1-p = T , q = T , (p → q) = T</a:t>
            </a:r>
          </a:p>
          <a:p>
            <a:pPr lvl="1"/>
            <a:r>
              <a:rPr lang="fr-FR" altLang="ko-KR" dirty="0">
                <a:ea typeface="Gulim" pitchFamily="34" charset="-127"/>
              </a:rPr>
              <a:t>2-p = F , q = T , (p → q) = T</a:t>
            </a:r>
          </a:p>
          <a:p>
            <a:pPr lvl="1"/>
            <a:r>
              <a:rPr lang="fr-FR" altLang="ko-KR" dirty="0">
                <a:ea typeface="Gulim" pitchFamily="34" charset="-127"/>
              </a:rPr>
              <a:t>3-p = F , q = F , (p → q) = T</a:t>
            </a:r>
          </a:p>
          <a:p>
            <a:pPr lvl="1"/>
            <a:r>
              <a:rPr lang="fr-FR" altLang="ko-KR" dirty="0">
                <a:ea typeface="Gulim" pitchFamily="34" charset="-127"/>
              </a:rPr>
              <a:t>4-p = T , q = F , (p → q) = F</a:t>
            </a:r>
            <a:endParaRPr lang="ar-IQ" altLang="ko-KR" dirty="0">
              <a:ea typeface="Gulim" pitchFamily="34" charset="-127"/>
            </a:endParaRPr>
          </a:p>
          <a:p>
            <a:pPr algn="r" rtl="1"/>
            <a:r>
              <a:rPr lang="ar-IQ" altLang="ko-KR" dirty="0">
                <a:ea typeface="Gulim" pitchFamily="34" charset="-127"/>
              </a:rPr>
              <a:t>لايمكن ان تكون التعبير صائب ( الفرضية) و النتيجة خاطئة.</a:t>
            </a:r>
          </a:p>
          <a:p>
            <a:endParaRPr lang="en-US" altLang="ko-KR" dirty="0">
              <a:ea typeface="Gulim" pitchFamily="34" charset="-127"/>
            </a:endParaRPr>
          </a:p>
          <a:p>
            <a:pPr marL="0" indent="0">
              <a:buNone/>
            </a:pPr>
            <a:endParaRPr lang="ar-IQ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0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Examples of Implications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ko-KR" altLang="en-US" dirty="0" smtClean="0">
                <a:ea typeface="Gulim" pitchFamily="34" charset="-127"/>
              </a:rPr>
              <a:t>“</a:t>
            </a:r>
            <a:r>
              <a:rPr lang="en-US" altLang="ko-KR" dirty="0" smtClean="0">
                <a:ea typeface="Gulim" pitchFamily="34" charset="-127"/>
              </a:rPr>
              <a:t>If this lecture ends, then the sun will rise tomorrow.” </a:t>
            </a:r>
            <a:r>
              <a:rPr lang="en-US" altLang="ko-KR" i="1" dirty="0" smtClean="0">
                <a:ea typeface="Gulim" pitchFamily="34" charset="-127"/>
              </a:rPr>
              <a:t>True</a:t>
            </a:r>
            <a:r>
              <a:rPr lang="en-US" altLang="ko-KR" dirty="0" smtClean="0">
                <a:ea typeface="Gulim" pitchFamily="34" charset="-127"/>
              </a:rPr>
              <a:t> or </a:t>
            </a:r>
            <a:r>
              <a:rPr lang="en-US" altLang="ko-KR" i="1" dirty="0" smtClean="0">
                <a:ea typeface="Gulim" pitchFamily="34" charset="-127"/>
              </a:rPr>
              <a:t>False</a:t>
            </a:r>
            <a:r>
              <a:rPr lang="en-US" altLang="ko-KR" dirty="0" smtClean="0">
                <a:ea typeface="Gulim" pitchFamily="34" charset="-127"/>
              </a:rPr>
              <a:t>?</a:t>
            </a: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“If Tuesday is a day of the week, then </a:t>
            </a:r>
            <a:r>
              <a:rPr lang="en-US" altLang="ko-KR" dirty="0">
                <a:ea typeface="Gulim" pitchFamily="34" charset="-127"/>
              </a:rPr>
              <a:t>the </a:t>
            </a:r>
            <a:r>
              <a:rPr lang="en-US" altLang="ko-KR" dirty="0" smtClean="0">
                <a:ea typeface="Gulim" pitchFamily="34" charset="-127"/>
              </a:rPr>
              <a:t>humans is a penguin.” </a:t>
            </a:r>
            <a:r>
              <a:rPr lang="en-US" altLang="ko-KR" i="1" dirty="0" smtClean="0">
                <a:ea typeface="Gulim" pitchFamily="34" charset="-127"/>
              </a:rPr>
              <a:t>True</a:t>
            </a:r>
            <a:r>
              <a:rPr lang="en-US" altLang="ko-KR" dirty="0" smtClean="0">
                <a:ea typeface="Gulim" pitchFamily="34" charset="-127"/>
              </a:rPr>
              <a:t> or </a:t>
            </a:r>
            <a:r>
              <a:rPr lang="en-US" altLang="ko-KR" i="1" dirty="0" smtClean="0">
                <a:ea typeface="Gulim" pitchFamily="34" charset="-127"/>
              </a:rPr>
              <a:t>False</a:t>
            </a:r>
            <a:r>
              <a:rPr lang="en-US" altLang="ko-KR" dirty="0" smtClean="0">
                <a:ea typeface="Gulim" pitchFamily="34" charset="-127"/>
              </a:rPr>
              <a:t>?</a:t>
            </a: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“If 1+1=6, then 2 is event number.” </a:t>
            </a:r>
            <a:br>
              <a:rPr lang="en-US" altLang="ko-KR" dirty="0" smtClean="0">
                <a:ea typeface="Gulim" pitchFamily="34" charset="-127"/>
              </a:rPr>
            </a:br>
            <a:r>
              <a:rPr lang="en-US" altLang="ko-KR" i="1" dirty="0" smtClean="0">
                <a:ea typeface="Gulim" pitchFamily="34" charset="-127"/>
              </a:rPr>
              <a:t>True</a:t>
            </a:r>
            <a:r>
              <a:rPr lang="en-US" altLang="ko-KR" dirty="0" smtClean="0">
                <a:ea typeface="Gulim" pitchFamily="34" charset="-127"/>
              </a:rPr>
              <a:t> or </a:t>
            </a:r>
            <a:r>
              <a:rPr lang="en-US" altLang="ko-KR" i="1" dirty="0" smtClean="0">
                <a:ea typeface="Gulim" pitchFamily="34" charset="-127"/>
              </a:rPr>
              <a:t>False</a:t>
            </a:r>
            <a:r>
              <a:rPr lang="en-US" altLang="ko-KR" dirty="0" smtClean="0">
                <a:ea typeface="Gulim" pitchFamily="34" charset="-127"/>
              </a:rPr>
              <a:t>?</a:t>
            </a: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“If the moon is made of green cheese, then I am richer than Bill Gates.” </a:t>
            </a:r>
            <a:r>
              <a:rPr lang="en-US" altLang="ko-KR" i="1" dirty="0" smtClean="0">
                <a:ea typeface="Gulim" pitchFamily="34" charset="-127"/>
              </a:rPr>
              <a:t>True </a:t>
            </a:r>
            <a:r>
              <a:rPr lang="en-US" altLang="ko-KR" dirty="0" smtClean="0">
                <a:ea typeface="Gulim" pitchFamily="34" charset="-127"/>
              </a:rPr>
              <a:t>or</a:t>
            </a:r>
            <a:r>
              <a:rPr lang="en-US" altLang="ko-KR" i="1" dirty="0" smtClean="0">
                <a:ea typeface="Gulim" pitchFamily="34" charset="-127"/>
              </a:rPr>
              <a:t> False</a:t>
            </a:r>
            <a:r>
              <a:rPr lang="en-US" altLang="ko-KR" dirty="0" smtClean="0">
                <a:ea typeface="Gulim" pitchFamily="34" charset="-127"/>
              </a:rPr>
              <a:t>?</a:t>
            </a:r>
          </a:p>
        </p:txBody>
      </p:sp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5562600" y="5410200"/>
            <a:ext cx="914400" cy="4572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83973" name="Oval 5"/>
          <p:cNvSpPr>
            <a:spLocks noChangeArrowheads="1"/>
          </p:cNvSpPr>
          <p:nvPr/>
        </p:nvSpPr>
        <p:spPr bwMode="auto">
          <a:xfrm>
            <a:off x="990600" y="4419600"/>
            <a:ext cx="914400" cy="4572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83974" name="Oval 6"/>
          <p:cNvSpPr>
            <a:spLocks noChangeArrowheads="1"/>
          </p:cNvSpPr>
          <p:nvPr/>
        </p:nvSpPr>
        <p:spPr bwMode="auto">
          <a:xfrm>
            <a:off x="2971800" y="2412207"/>
            <a:ext cx="914400" cy="4572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83975" name="Oval 7"/>
          <p:cNvSpPr>
            <a:spLocks noChangeArrowheads="1"/>
          </p:cNvSpPr>
          <p:nvPr/>
        </p:nvSpPr>
        <p:spPr bwMode="auto">
          <a:xfrm>
            <a:off x="5943600" y="3408744"/>
            <a:ext cx="1066800" cy="4572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1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nimBg="1"/>
      <p:bldP spid="83973" grpId="0" animBg="1"/>
      <p:bldP spid="83974" grpId="0" animBg="1"/>
      <p:bldP spid="8397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English Phrases Meaning </a:t>
            </a:r>
            <a:r>
              <a:rPr lang="en-US" altLang="ko-KR" i="1" dirty="0" smtClean="0">
                <a:ea typeface="Gulim" pitchFamily="34" charset="-127"/>
              </a:rPr>
              <a:t>p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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</a:t>
            </a:r>
            <a:endParaRPr lang="en-US" altLang="ko-KR" dirty="0" smtClean="0">
              <a:ea typeface="Gulim" pitchFamily="34" charset="-127"/>
              <a:sym typeface="Symbol" pitchFamily="18" charset="2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4838" y="1600200"/>
            <a:ext cx="4038600" cy="4525963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ko-KR" altLang="en-US" dirty="0" smtClean="0">
                <a:ea typeface="Gulim" pitchFamily="34" charset="-127"/>
              </a:rPr>
              <a:t>“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 implies </a:t>
            </a: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”</a:t>
            </a: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“if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, then </a:t>
            </a: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”</a:t>
            </a: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“if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, </a:t>
            </a: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”</a:t>
            </a: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“when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, </a:t>
            </a: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”</a:t>
            </a: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“whenever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, </a:t>
            </a: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”</a:t>
            </a: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“</a:t>
            </a:r>
            <a:r>
              <a:rPr lang="en-US" altLang="ko-KR" i="1" dirty="0" smtClean="0">
                <a:ea typeface="Gulim" pitchFamily="34" charset="-127"/>
              </a:rPr>
              <a:t>q </a:t>
            </a:r>
            <a:r>
              <a:rPr lang="en-US" altLang="ko-KR" dirty="0" smtClean="0">
                <a:ea typeface="Gulim" pitchFamily="34" charset="-127"/>
              </a:rPr>
              <a:t>if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”</a:t>
            </a: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“</a:t>
            </a: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 when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”</a:t>
            </a: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“</a:t>
            </a: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 whenever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”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body" sz="half" idx="2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ko-KR" altLang="en-US" dirty="0" smtClean="0">
                <a:ea typeface="Gulim" pitchFamily="34" charset="-127"/>
              </a:rPr>
              <a:t>“</a:t>
            </a:r>
            <a:r>
              <a:rPr lang="en-US" altLang="ko-KR" i="1" dirty="0" smtClean="0">
                <a:ea typeface="Gulim" pitchFamily="34" charset="-127"/>
              </a:rPr>
              <a:t>p </a:t>
            </a:r>
            <a:r>
              <a:rPr lang="en-US" altLang="ko-KR" dirty="0" smtClean="0">
                <a:ea typeface="Gulim" pitchFamily="34" charset="-127"/>
              </a:rPr>
              <a:t>only if </a:t>
            </a: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”</a:t>
            </a: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“</a:t>
            </a:r>
            <a:r>
              <a:rPr lang="en-US" altLang="ko-KR" i="1" dirty="0" smtClean="0">
                <a:ea typeface="Gulim" pitchFamily="34" charset="-127"/>
              </a:rPr>
              <a:t>p </a:t>
            </a:r>
            <a:r>
              <a:rPr lang="en-US" altLang="ko-KR" dirty="0" smtClean="0">
                <a:ea typeface="Gulim" pitchFamily="34" charset="-127"/>
              </a:rPr>
              <a:t>is sufficient for </a:t>
            </a: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”</a:t>
            </a: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“</a:t>
            </a: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 is necessary for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”</a:t>
            </a: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“</a:t>
            </a:r>
            <a:r>
              <a:rPr lang="en-US" altLang="ko-KR" i="1" dirty="0" smtClean="0">
                <a:ea typeface="Gulim" pitchFamily="34" charset="-127"/>
              </a:rPr>
              <a:t>q</a:t>
            </a:r>
            <a:r>
              <a:rPr lang="en-US" altLang="ko-KR" dirty="0" smtClean="0">
                <a:ea typeface="Gulim" pitchFamily="34" charset="-127"/>
              </a:rPr>
              <a:t> follows from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”</a:t>
            </a: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“</a:t>
            </a:r>
            <a:r>
              <a:rPr lang="en-US" altLang="ko-KR" i="1" dirty="0" smtClean="0">
                <a:ea typeface="Gulim" pitchFamily="34" charset="-127"/>
              </a:rPr>
              <a:t>q </a:t>
            </a:r>
            <a:r>
              <a:rPr lang="en-US" altLang="ko-KR" dirty="0" smtClean="0">
                <a:ea typeface="Gulim" pitchFamily="34" charset="-127"/>
              </a:rPr>
              <a:t>is implied by </a:t>
            </a:r>
            <a:r>
              <a:rPr lang="en-US" altLang="ko-KR" i="1" dirty="0" smtClean="0">
                <a:ea typeface="Gulim" pitchFamily="34" charset="-127"/>
              </a:rPr>
              <a:t>p</a:t>
            </a:r>
            <a:r>
              <a:rPr lang="en-US" altLang="ko-KR" dirty="0" smtClean="0">
                <a:ea typeface="Gulim" pitchFamily="34" charset="-127"/>
              </a:rPr>
              <a:t>”</a:t>
            </a:r>
          </a:p>
          <a:p>
            <a:pPr>
              <a:buFontTx/>
              <a:buNone/>
              <a:defRPr/>
            </a:pPr>
            <a:r>
              <a:rPr lang="en-US" altLang="ko-KR" sz="2400" dirty="0" smtClean="0">
                <a:ea typeface="Gulim" pitchFamily="34" charset="-127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4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sz="4000" dirty="0" smtClean="0">
                <a:ea typeface="Gulim" pitchFamily="34" charset="-127"/>
              </a:rPr>
              <a:t>Converse, Inverse, Contrapositive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280" cy="4525963"/>
          </a:xfrm>
          <a:solidFill>
            <a:schemeClr val="bg1"/>
          </a:solidFill>
        </p:spPr>
        <p:txBody>
          <a:bodyPr/>
          <a:lstStyle/>
          <a:p>
            <a:pPr algn="r" rtl="1">
              <a:buFontTx/>
              <a:buNone/>
              <a:defRPr/>
            </a:pPr>
            <a:r>
              <a:rPr lang="en-US" altLang="ko-KR" i="1" dirty="0" smtClean="0">
                <a:ea typeface="Gulim" pitchFamily="34" charset="-127"/>
              </a:rPr>
              <a:t>:p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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 بعض المفاهيم حول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implication 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(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conditional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)</a:t>
            </a:r>
          </a:p>
          <a:p>
            <a:pPr algn="r" rtl="1">
              <a:buFontTx/>
              <a:buNone/>
              <a:defRPr/>
            </a:pPr>
            <a:endParaRPr lang="en-US" altLang="ko-KR" dirty="0" smtClean="0">
              <a:ea typeface="Gulim" pitchFamily="34" charset="-127"/>
            </a:endParaRP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</a:rPr>
              <a:t>Its </a:t>
            </a:r>
            <a:r>
              <a:rPr lang="en-US" altLang="ko-KR" i="1" dirty="0" smtClean="0">
                <a:ea typeface="Gulim" pitchFamily="34" charset="-127"/>
              </a:rPr>
              <a:t>converse</a:t>
            </a: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is: 	</a:t>
            </a:r>
            <a:r>
              <a:rPr lang="en-US" altLang="ko-KR" i="1" dirty="0" smtClean="0">
                <a:ea typeface="Gulim" pitchFamily="34" charset="-127"/>
              </a:rPr>
              <a:t>q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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p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 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عكس التعابير(المعكوس)</a:t>
            </a:r>
            <a:endParaRPr lang="en-US" altLang="ko-KR" dirty="0" smtClean="0">
              <a:ea typeface="Gulim" pitchFamily="34" charset="-127"/>
              <a:sym typeface="Symbol" pitchFamily="18" charset="2"/>
            </a:endParaRP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Its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inverse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is: 		</a:t>
            </a:r>
            <a:r>
              <a:rPr lang="en-US" altLang="ko-KR" dirty="0" smtClean="0">
                <a:ea typeface="Gulim" pitchFamily="34" charset="-127"/>
                <a:cs typeface="Times New Roman" pitchFamily="18" charset="0"/>
                <a:sym typeface="Symbol" pitchFamily="18" charset="2"/>
              </a:rPr>
              <a:t>¬</a:t>
            </a:r>
            <a:r>
              <a:rPr lang="en-US" altLang="ko-KR" i="1" dirty="0" smtClean="0">
                <a:ea typeface="Gulim" pitchFamily="34" charset="-127"/>
                <a:cs typeface="Times New Roman" pitchFamily="18" charset="0"/>
                <a:sym typeface="Symbol" pitchFamily="18" charset="2"/>
              </a:rPr>
              <a:t>p</a:t>
            </a:r>
            <a:r>
              <a:rPr lang="en-US" altLang="ko-KR" dirty="0" smtClean="0">
                <a:ea typeface="Gulim" pitchFamily="34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 ¬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 نفي التعبيرين</a:t>
            </a:r>
            <a:endParaRPr lang="en-US" altLang="ko-KR" dirty="0" smtClean="0">
              <a:ea typeface="Gulim" pitchFamily="34" charset="-127"/>
              <a:sym typeface="Symbol" pitchFamily="18" charset="2"/>
            </a:endParaRPr>
          </a:p>
          <a:p>
            <a:pPr>
              <a:defRPr/>
            </a:pP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Its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contrapositive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:	</a:t>
            </a:r>
            <a:r>
              <a:rPr lang="en-US" altLang="ko-KR" dirty="0" smtClean="0">
                <a:ea typeface="Gulim" pitchFamily="34" charset="-127"/>
              </a:rPr>
              <a:t>¬</a:t>
            </a:r>
            <a:r>
              <a:rPr lang="en-US" altLang="ko-KR" i="1" dirty="0" smtClean="0">
                <a:ea typeface="Gulim" pitchFamily="34" charset="-127"/>
              </a:rPr>
              <a:t>q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 </a:t>
            </a:r>
            <a:r>
              <a:rPr lang="en-US" altLang="ko-KR" dirty="0" smtClean="0">
                <a:ea typeface="Gulim" pitchFamily="34" charset="-127"/>
              </a:rPr>
              <a:t>¬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</a:t>
            </a:r>
            <a:r>
              <a:rPr lang="en-US" altLang="ko-KR" i="1" dirty="0" smtClean="0">
                <a:ea typeface="Gulim" pitchFamily="34" charset="-127"/>
              </a:rPr>
              <a:t>p.</a:t>
            </a:r>
          </a:p>
          <a:p>
            <a:pPr>
              <a:defRPr/>
            </a:pPr>
            <a:endParaRPr lang="en-US" altLang="ko-KR" i="1" dirty="0" smtClean="0">
              <a:ea typeface="Gulim" pitchFamily="34" charset="-127"/>
            </a:endParaRPr>
          </a:p>
          <a:p>
            <a:pPr algn="r" rtl="1">
              <a:defRPr/>
            </a:pPr>
            <a:r>
              <a:rPr lang="ar-IQ" altLang="ko-KR" i="1" dirty="0" smtClean="0">
                <a:ea typeface="Gulim" pitchFamily="34" charset="-127"/>
              </a:rPr>
              <a:t>واحد من هذه التعابير له نفس النتيجة ل </a:t>
            </a:r>
            <a:r>
              <a:rPr lang="en-US" altLang="ko-KR" i="1" dirty="0">
                <a:ea typeface="Gulim" pitchFamily="34" charset="-127"/>
              </a:rPr>
              <a:t>p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</a:t>
            </a:r>
            <a:r>
              <a:rPr lang="en-US" altLang="ko-KR" i="1" dirty="0">
                <a:ea typeface="Gulim" pitchFamily="34" charset="-127"/>
                <a:sym typeface="Symbol" pitchFamily="18" charset="2"/>
              </a:rPr>
              <a:t>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</a:t>
            </a: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 , من هو ؟</a:t>
            </a:r>
            <a:endParaRPr lang="en-US" altLang="ko-KR" i="1" dirty="0" smtClean="0">
              <a:ea typeface="Gulim" pitchFamily="34" charset="-127"/>
            </a:endParaRPr>
          </a:p>
        </p:txBody>
      </p:sp>
      <p:sp>
        <p:nvSpPr>
          <p:cNvPr id="86020" name="WordArt 4"/>
          <p:cNvSpPr>
            <a:spLocks noChangeArrowheads="1" noChangeShapeType="1" noTextEdit="1"/>
          </p:cNvSpPr>
          <p:nvPr/>
        </p:nvSpPr>
        <p:spPr bwMode="auto">
          <a:xfrm>
            <a:off x="2123728" y="4365104"/>
            <a:ext cx="4724400" cy="8382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Contrapositive</a:t>
            </a:r>
            <a:endParaRPr lang="ar-IQ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/>
                </a:outerShdw>
              </a:effectLst>
              <a:latin typeface="Arial Black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4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How do we know for sure?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ko-KR" dirty="0" smtClean="0">
                <a:ea typeface="Gulim" pitchFamily="34" charset="-127"/>
              </a:rPr>
              <a:t>Proving the equivalence of </a:t>
            </a:r>
            <a:r>
              <a:rPr lang="en-US" altLang="ko-KR" i="1" dirty="0" smtClean="0">
                <a:ea typeface="Gulim" pitchFamily="34" charset="-127"/>
              </a:rPr>
              <a:t>p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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and its contrapositive </a:t>
            </a:r>
            <a:r>
              <a:rPr lang="en-US" altLang="ko-KR" dirty="0" smtClean="0">
                <a:ea typeface="Gulim" pitchFamily="34" charset="-127"/>
              </a:rPr>
              <a:t>using truth tables:</a:t>
            </a:r>
          </a:p>
        </p:txBody>
      </p:sp>
      <p:graphicFrame>
        <p:nvGraphicFramePr>
          <p:cNvPr id="40967" name="Object 4"/>
          <p:cNvGraphicFramePr>
            <a:graphicFrameLocks noChangeAspect="1"/>
          </p:cNvGraphicFramePr>
          <p:nvPr/>
        </p:nvGraphicFramePr>
        <p:xfrm>
          <a:off x="914400" y="3127375"/>
          <a:ext cx="7207250" cy="274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name="Document" r:id="rId4" imgW="7214616" imgH="2843784" progId="Word.Document.8">
                  <p:embed/>
                </p:oleObj>
              </mc:Choice>
              <mc:Fallback>
                <p:oleObj name="Document" r:id="rId4" imgW="7214616" imgH="2843784" progId="Word.Document.8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7375"/>
                        <a:ext cx="7207250" cy="274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9" name="Oval 7"/>
          <p:cNvSpPr>
            <a:spLocks noChangeArrowheads="1"/>
          </p:cNvSpPr>
          <p:nvPr/>
        </p:nvSpPr>
        <p:spPr bwMode="auto">
          <a:xfrm>
            <a:off x="914400" y="4648200"/>
            <a:ext cx="14478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40970" name="Line 8"/>
          <p:cNvSpPr>
            <a:spLocks noChangeShapeType="1"/>
          </p:cNvSpPr>
          <p:nvPr/>
        </p:nvSpPr>
        <p:spPr bwMode="auto">
          <a:xfrm>
            <a:off x="1447800" y="4953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40971" name="Line 9"/>
          <p:cNvSpPr>
            <a:spLocks noChangeShapeType="1"/>
          </p:cNvSpPr>
          <p:nvPr/>
        </p:nvSpPr>
        <p:spPr bwMode="auto">
          <a:xfrm flipH="1">
            <a:off x="1524000" y="4867275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40972" name="Line 10"/>
          <p:cNvSpPr>
            <a:spLocks noChangeShapeType="1"/>
          </p:cNvSpPr>
          <p:nvPr/>
        </p:nvSpPr>
        <p:spPr bwMode="auto">
          <a:xfrm>
            <a:off x="1524000" y="5486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40973" name="Line 11"/>
          <p:cNvSpPr>
            <a:spLocks noChangeShapeType="1"/>
          </p:cNvSpPr>
          <p:nvPr/>
        </p:nvSpPr>
        <p:spPr bwMode="auto">
          <a:xfrm>
            <a:off x="1524000" y="44481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40974" name="Line 12"/>
          <p:cNvSpPr>
            <a:spLocks noChangeShapeType="1"/>
          </p:cNvSpPr>
          <p:nvPr/>
        </p:nvSpPr>
        <p:spPr bwMode="auto">
          <a:xfrm>
            <a:off x="1524000" y="393382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40975" name="Line 13"/>
          <p:cNvSpPr>
            <a:spLocks noChangeShapeType="1"/>
          </p:cNvSpPr>
          <p:nvPr/>
        </p:nvSpPr>
        <p:spPr bwMode="auto">
          <a:xfrm>
            <a:off x="32766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40976" name="Line 14"/>
          <p:cNvSpPr>
            <a:spLocks noChangeShapeType="1"/>
          </p:cNvSpPr>
          <p:nvPr/>
        </p:nvSpPr>
        <p:spPr bwMode="auto">
          <a:xfrm>
            <a:off x="32766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40977" name="Line 15"/>
          <p:cNvSpPr>
            <a:spLocks noChangeShapeType="1"/>
          </p:cNvSpPr>
          <p:nvPr/>
        </p:nvSpPr>
        <p:spPr bwMode="auto">
          <a:xfrm>
            <a:off x="3276600" y="4953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40978" name="Line 16"/>
          <p:cNvSpPr>
            <a:spLocks noChangeShapeType="1"/>
          </p:cNvSpPr>
          <p:nvPr/>
        </p:nvSpPr>
        <p:spPr bwMode="auto">
          <a:xfrm>
            <a:off x="3276600" y="5486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40979" name="Line 17"/>
          <p:cNvSpPr>
            <a:spLocks noChangeShapeType="1"/>
          </p:cNvSpPr>
          <p:nvPr/>
        </p:nvSpPr>
        <p:spPr bwMode="auto">
          <a:xfrm flipH="1">
            <a:off x="3276600" y="4876800"/>
            <a:ext cx="1524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40980" name="Oval 18"/>
          <p:cNvSpPr>
            <a:spLocks noChangeArrowheads="1"/>
          </p:cNvSpPr>
          <p:nvPr/>
        </p:nvSpPr>
        <p:spPr bwMode="auto">
          <a:xfrm>
            <a:off x="2438400" y="4648200"/>
            <a:ext cx="19050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357158" y="1373746"/>
            <a:ext cx="8348690" cy="4339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2900" b="1" u="sng" dirty="0"/>
              <a:t>Course Textbook(s)</a:t>
            </a:r>
            <a:endParaRPr lang="en-US" sz="2900" dirty="0"/>
          </a:p>
          <a:p>
            <a:pPr>
              <a:tabLst>
                <a:tab pos="457200" algn="l"/>
              </a:tabLst>
            </a:pPr>
            <a:r>
              <a:rPr lang="en-US" sz="2900" i="1" dirty="0"/>
              <a:t>1- </a:t>
            </a:r>
            <a:r>
              <a:rPr lang="en-US" sz="3200" dirty="0"/>
              <a:t>Rosen, Kenneth. </a:t>
            </a:r>
            <a:r>
              <a:rPr lang="en-US" sz="3200" i="1" dirty="0"/>
              <a:t>Discrete Mathematics and Its Applications 7th edition</a:t>
            </a:r>
            <a:r>
              <a:rPr lang="en-US" sz="3200" dirty="0"/>
              <a:t>. McGraw-Hill Science, 2011.</a:t>
            </a:r>
            <a:r>
              <a:rPr lang="en-US" sz="3200" dirty="0" smtClean="0"/>
              <a:t>‏</a:t>
            </a:r>
            <a:endParaRPr lang="en-US" sz="2900" dirty="0"/>
          </a:p>
          <a:p>
            <a:pPr>
              <a:tabLst>
                <a:tab pos="457200" algn="l"/>
              </a:tabLst>
            </a:pPr>
            <a:r>
              <a:rPr lang="en-US" sz="2900" b="1" u="sng" dirty="0" smtClean="0"/>
              <a:t>2- </a:t>
            </a:r>
            <a:r>
              <a:rPr lang="ar-IQ" sz="3200" b="1" dirty="0"/>
              <a:t>كتاب الهياكل المتقطعة \لسنة 1993\ جاسم طعمة سرسوح2.      </a:t>
            </a:r>
            <a:r>
              <a:rPr lang="en-US" sz="3200" b="1" dirty="0" smtClean="0"/>
              <a:t>1996</a:t>
            </a:r>
            <a:endParaRPr lang="en-US" sz="2900" b="1" u="sng" dirty="0" smtClean="0"/>
          </a:p>
          <a:p>
            <a:pPr>
              <a:tabLst>
                <a:tab pos="457200" algn="l"/>
              </a:tabLst>
            </a:pPr>
            <a:r>
              <a:rPr lang="en-US" sz="2900" b="1" u="sng" dirty="0" smtClean="0"/>
              <a:t>Other Recommended Resource:</a:t>
            </a:r>
            <a:endParaRPr lang="en-US" sz="2900" dirty="0" smtClean="0"/>
          </a:p>
          <a:p>
            <a:pPr>
              <a:tabLst>
                <a:tab pos="457200" algn="l"/>
              </a:tabLst>
            </a:pPr>
            <a:r>
              <a:rPr lang="en-US" sz="2900" i="1" dirty="0" smtClean="0"/>
              <a:t>1- </a:t>
            </a:r>
            <a:r>
              <a:rPr lang="en-US" sz="2900" i="1" dirty="0"/>
              <a:t>Todd </a:t>
            </a:r>
            <a:r>
              <a:rPr lang="en-US" sz="2900" i="1" dirty="0" err="1"/>
              <a:t>Feil</a:t>
            </a:r>
            <a:r>
              <a:rPr lang="en-US" sz="2900" i="1" dirty="0"/>
              <a:t>, Joan Krone</a:t>
            </a:r>
            <a:r>
              <a:rPr lang="en-US" sz="2900" dirty="0"/>
              <a:t>, </a:t>
            </a:r>
            <a:r>
              <a:rPr lang="en-US" sz="2900" b="1" dirty="0"/>
              <a:t>"Essential Discrete Mathematics"</a:t>
            </a:r>
            <a:r>
              <a:rPr lang="en-US" sz="2900" dirty="0"/>
              <a:t>, Prentice Hall, 2003.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4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ko-KR" dirty="0" smtClean="0">
                <a:ea typeface="Gulim" pitchFamily="34" charset="-127"/>
              </a:rPr>
              <a:t>The </a:t>
            </a:r>
            <a:r>
              <a:rPr lang="en-US" altLang="ko-KR" i="1" dirty="0" err="1" smtClean="0">
                <a:ea typeface="Gulim" pitchFamily="34" charset="-127"/>
              </a:rPr>
              <a:t>biconditional</a:t>
            </a:r>
            <a:r>
              <a:rPr lang="en-US" altLang="ko-KR" dirty="0" smtClean="0">
                <a:ea typeface="Gulim" pitchFamily="34" charset="-127"/>
              </a:rPr>
              <a:t> operator/IFF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72400" cy="4114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r" rtl="1">
              <a:buFontTx/>
              <a:buNone/>
              <a:defRPr/>
            </a:pPr>
            <a:r>
              <a:rPr lang="en-US" altLang="ko-KR" i="1" dirty="0">
                <a:ea typeface="Gulim" pitchFamily="34" charset="-127"/>
              </a:rPr>
              <a:t>p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 </a:t>
            </a: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  </a:t>
            </a: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 اذا وفقط اذ </a:t>
            </a:r>
          </a:p>
          <a:p>
            <a:pPr algn="r" rtl="1">
              <a:buFontTx/>
              <a:buNone/>
              <a:defRPr/>
            </a:pP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بمعنى ان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p </a:t>
            </a: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 هو شرط ضروري وكافيء للشرط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</a:t>
            </a:r>
            <a:endParaRPr lang="en-US" altLang="ko-KR" dirty="0" smtClean="0">
              <a:ea typeface="Gulim" pitchFamily="34" charset="-127"/>
            </a:endParaRPr>
          </a:p>
          <a:p>
            <a:pPr rtl="1">
              <a:buFontTx/>
              <a:buNone/>
              <a:defRPr/>
            </a:pPr>
            <a:r>
              <a:rPr lang="en-US" altLang="ko-KR" dirty="0" smtClean="0">
                <a:ea typeface="Gulim" pitchFamily="34" charset="-127"/>
              </a:rPr>
              <a:t>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p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=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“You passed the exam.”</a:t>
            </a:r>
            <a:endParaRPr lang="en-US" altLang="ko-KR" dirty="0" smtClean="0">
              <a:ea typeface="Gulim" pitchFamily="34" charset="-127"/>
              <a:sym typeface="Symbol" pitchFamily="18" charset="2"/>
            </a:endParaRPr>
          </a:p>
          <a:p>
            <a:pPr>
              <a:buFontTx/>
              <a:buNone/>
              <a:defRPr/>
            </a:pP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=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“you scored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50%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or higher.”</a:t>
            </a:r>
            <a:endParaRPr lang="en-US" altLang="ko-KR" dirty="0" smtClean="0">
              <a:ea typeface="Gulim" pitchFamily="34" charset="-127"/>
              <a:sym typeface="Symbol" pitchFamily="18" charset="2"/>
            </a:endParaRPr>
          </a:p>
          <a:p>
            <a:pPr>
              <a:buFontTx/>
              <a:buNone/>
              <a:defRPr/>
            </a:pPr>
            <a:r>
              <a:rPr lang="en-US" altLang="ko-KR" i="1" dirty="0" smtClean="0">
                <a:ea typeface="Gulim" pitchFamily="34" charset="-127"/>
              </a:rPr>
              <a:t>p </a:t>
            </a:r>
            <a:r>
              <a:rPr lang="en-US" altLang="ko-KR" dirty="0" smtClean="0">
                <a:effectLst/>
                <a:ea typeface="Gulim" pitchFamily="34" charset="-127"/>
                <a:sym typeface="Symbol" pitchFamily="18" charset="2"/>
              </a:rPr>
              <a:t>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 =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“You passed the exam if and only if you scored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50%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or higher.”</a:t>
            </a:r>
            <a:endParaRPr lang="en-US" altLang="ko-KR" i="1" dirty="0" smtClean="0">
              <a:ea typeface="Gulim" pitchFamily="34" charset="-127"/>
              <a:sym typeface="Symbol" pitchFamily="18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Chapter 1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C2700-1071-41F1-8F3D-89F3903362D8}" type="slidenum">
              <a:rPr lang="ar-SA" altLang="en-US" smtClean="0"/>
              <a:pPr>
                <a:defRPr/>
              </a:pPr>
              <a:t>30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0726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err="1" smtClean="0">
                <a:ea typeface="Gulim" pitchFamily="34" charset="-127"/>
              </a:rPr>
              <a:t>Biconditional</a:t>
            </a:r>
            <a:r>
              <a:rPr lang="en-US" altLang="ko-KR" dirty="0" smtClean="0">
                <a:ea typeface="Gulim" pitchFamily="34" charset="-127"/>
              </a:rPr>
              <a:t> Truth Table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r" rtl="1">
              <a:defRPr/>
            </a:pPr>
            <a:r>
              <a:rPr lang="en-US" altLang="ko-KR" i="1" dirty="0" smtClean="0">
                <a:ea typeface="Gulim" pitchFamily="34" charset="-127"/>
              </a:rPr>
              <a:t>p </a:t>
            </a:r>
            <a:r>
              <a:rPr lang="en-US" altLang="ko-KR" dirty="0" smtClean="0">
                <a:effectLst/>
                <a:ea typeface="Gulim" pitchFamily="34" charset="-127"/>
                <a:sym typeface="Symbol" pitchFamily="18" charset="2"/>
              </a:rPr>
              <a:t></a:t>
            </a:r>
            <a:r>
              <a:rPr lang="en-US" altLang="ko-KR" i="1" dirty="0" smtClean="0">
                <a:ea typeface="Gulim" pitchFamily="34" charset="-127"/>
              </a:rPr>
              <a:t> q</a:t>
            </a:r>
            <a:r>
              <a:rPr lang="ar-IQ" altLang="ko-KR" i="1" dirty="0" smtClean="0">
                <a:ea typeface="Gulim" pitchFamily="34" charset="-127"/>
              </a:rPr>
              <a:t> تعني ان </a:t>
            </a:r>
            <a:r>
              <a:rPr lang="en-US" altLang="ko-KR" i="1" dirty="0" smtClean="0">
                <a:ea typeface="Gulim" pitchFamily="34" charset="-127"/>
              </a:rPr>
              <a:t>p </a:t>
            </a:r>
            <a:r>
              <a:rPr lang="en-US" altLang="ko-KR" i="1" dirty="0">
                <a:ea typeface="Gulim" pitchFamily="34" charset="-127"/>
              </a:rPr>
              <a:t> </a:t>
            </a:r>
            <a:r>
              <a:rPr lang="ar-IQ" altLang="ko-KR" i="1" dirty="0" smtClean="0">
                <a:ea typeface="Gulim" pitchFamily="34" charset="-127"/>
              </a:rPr>
              <a:t> و </a:t>
            </a:r>
            <a:r>
              <a:rPr lang="en-US" altLang="ko-KR" i="1" dirty="0" smtClean="0">
                <a:ea typeface="Gulim" pitchFamily="34" charset="-127"/>
              </a:rPr>
              <a:t>q </a:t>
            </a:r>
            <a:r>
              <a:rPr lang="ar-IQ" altLang="ko-KR" i="1" dirty="0" smtClean="0">
                <a:ea typeface="Gulim" pitchFamily="34" charset="-127"/>
              </a:rPr>
              <a:t> لهما نفس القيمة.</a:t>
            </a:r>
          </a:p>
          <a:p>
            <a:pPr algn="r" rtl="1">
              <a:defRPr/>
            </a:pPr>
            <a:r>
              <a:rPr lang="ar-IQ" altLang="ko-KR" i="1" dirty="0" smtClean="0">
                <a:ea typeface="Gulim" pitchFamily="34" charset="-127"/>
              </a:rPr>
              <a:t>نلاحظ ان جدول الحقيق ل </a:t>
            </a:r>
            <a:r>
              <a:rPr lang="en-US" altLang="ko-KR" dirty="0" err="1">
                <a:ea typeface="Gulim" pitchFamily="34" charset="-127"/>
              </a:rPr>
              <a:t>Biconditional</a:t>
            </a:r>
            <a:r>
              <a:rPr lang="en-US" altLang="ko-KR" dirty="0">
                <a:ea typeface="Gulim" pitchFamily="34" charset="-127"/>
              </a:rPr>
              <a:t> </a:t>
            </a:r>
            <a:r>
              <a:rPr lang="ar-IQ" altLang="ko-KR" dirty="0" smtClean="0">
                <a:ea typeface="Gulim" pitchFamily="34" charset="-127"/>
              </a:rPr>
              <a:t> هو هو عكس جدول الحقيقة ل </a:t>
            </a:r>
            <a:r>
              <a:rPr lang="en-US" altLang="ko-KR" dirty="0" smtClean="0">
                <a:ea typeface="Gulim" pitchFamily="34" charset="-127"/>
                <a:sym typeface="Symbol" pitchFamily="18" charset="2"/>
              </a:rPr>
              <a:t></a:t>
            </a:r>
            <a:endParaRPr lang="ar-IQ" altLang="ko-KR" dirty="0" smtClean="0">
              <a:ea typeface="Gulim" pitchFamily="34" charset="-127"/>
              <a:sym typeface="Symbol" pitchFamily="18" charset="2"/>
            </a:endParaRPr>
          </a:p>
          <a:p>
            <a:pPr marL="342900" lvl="1" indent="-342900" algn="r" rtl="1">
              <a:buFont typeface="Arial" pitchFamily="34" charset="0"/>
              <a:buChar char="•"/>
              <a:defRPr/>
            </a:pPr>
            <a:r>
              <a:rPr lang="en-US" altLang="ko-KR" i="1" dirty="0" smtClean="0">
                <a:ea typeface="Gulim" pitchFamily="34" charset="-127"/>
              </a:rPr>
              <a:t> p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</a:t>
            </a:r>
            <a:r>
              <a:rPr lang="en-US" altLang="ko-KR" i="1" dirty="0">
                <a:ea typeface="Gulim" pitchFamily="34" charset="-127"/>
              </a:rPr>
              <a:t> q </a:t>
            </a:r>
            <a:r>
              <a:rPr lang="ar-IQ" altLang="ko-KR" dirty="0" smtClean="0">
                <a:ea typeface="Gulim" pitchFamily="34" charset="-127"/>
              </a:rPr>
              <a:t>تعني </a:t>
            </a:r>
            <a:r>
              <a:rPr lang="en-US" altLang="ko-KR" dirty="0" smtClean="0">
                <a:ea typeface="Gulim" pitchFamily="34" charset="-127"/>
              </a:rPr>
              <a:t>¬(</a:t>
            </a:r>
            <a:r>
              <a:rPr lang="en-US" altLang="ko-KR" i="1" dirty="0">
                <a:ea typeface="Gulim" pitchFamily="34" charset="-127"/>
              </a:rPr>
              <a:t>p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 </a:t>
            </a:r>
            <a:r>
              <a:rPr lang="en-US" altLang="ko-KR" i="1" dirty="0">
                <a:ea typeface="Gulim" pitchFamily="34" charset="-127"/>
                <a:sym typeface="Symbol" pitchFamily="18" charset="2"/>
              </a:rPr>
              <a:t>q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)</a:t>
            </a:r>
          </a:p>
          <a:p>
            <a:pPr algn="r" rtl="1">
              <a:defRPr/>
            </a:pPr>
            <a:endParaRPr lang="en-US" altLang="ko-KR" dirty="0" smtClean="0">
              <a:ea typeface="Gulim" pitchFamily="34" charset="-127"/>
            </a:endParaRPr>
          </a:p>
          <a:p>
            <a:pPr lvl="1">
              <a:defRPr/>
            </a:pPr>
            <a:endParaRPr lang="en-US" altLang="ko-KR" dirty="0">
              <a:ea typeface="Gulim" pitchFamily="34" charset="-127"/>
              <a:sym typeface="Symbol" pitchFamily="18" charset="2"/>
            </a:endParaRPr>
          </a:p>
          <a:p>
            <a:pPr lvl="1">
              <a:defRPr/>
            </a:pPr>
            <a:endParaRPr lang="en-US" altLang="ko-KR" dirty="0" smtClean="0">
              <a:ea typeface="Gulim" pitchFamily="34" charset="-127"/>
            </a:endParaRPr>
          </a:p>
          <a:p>
            <a:pPr algn="r" rtl="1">
              <a:defRPr/>
            </a:pP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ليس بالضرورة ان تكون كلا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p, q</a:t>
            </a: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 صائبتين</a:t>
            </a:r>
            <a:endParaRPr lang="en-US" altLang="ko-KR" dirty="0" smtClean="0">
              <a:ea typeface="Gulim" pitchFamily="34" charset="-127"/>
              <a:sym typeface="Symbol" pitchFamily="18" charset="2"/>
            </a:endParaRPr>
          </a:p>
        </p:txBody>
      </p:sp>
      <p:graphicFrame>
        <p:nvGraphicFramePr>
          <p:cNvPr id="430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750076"/>
              </p:ext>
            </p:extLst>
          </p:nvPr>
        </p:nvGraphicFramePr>
        <p:xfrm>
          <a:off x="539552" y="2564904"/>
          <a:ext cx="2681288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" name="Document" r:id="rId5" imgW="2892552" imgH="2843784" progId="Word.Document.8">
                  <p:embed/>
                </p:oleObj>
              </mc:Choice>
              <mc:Fallback>
                <p:oleObj name="Document" r:id="rId5" imgW="2892552" imgH="2843784" progId="Word.Document.8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564904"/>
                        <a:ext cx="2681288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3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Compound Propositions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  <a:solidFill>
            <a:schemeClr val="bg1"/>
          </a:solidFill>
        </p:spPr>
        <p:txBody>
          <a:bodyPr/>
          <a:lstStyle/>
          <a:p>
            <a:pPr algn="r" rtl="1"/>
            <a:r>
              <a:rPr lang="ar-IQ" dirty="0" smtClean="0"/>
              <a:t>عندما يكون لدينا اكثر من معامل منطقي فيجب ان نعرف أي منهم سيتم تنفيذه اولا , مثلا </a:t>
            </a:r>
          </a:p>
          <a:p>
            <a:pPr marL="0" indent="0" algn="r" rtl="1">
              <a:buNone/>
            </a:pPr>
            <a:r>
              <a:rPr lang="en-US" altLang="ko-KR" dirty="0" smtClean="0">
                <a:ea typeface="Gulim" pitchFamily="34" charset="-127"/>
                <a:cs typeface="Times New Roman" pitchFamily="18" charset="0"/>
                <a:sym typeface="Symbol" pitchFamily="18" charset="2"/>
              </a:rPr>
              <a:t>¬</a:t>
            </a:r>
            <a:r>
              <a:rPr lang="en-US" altLang="ko-KR" i="1" dirty="0">
                <a:ea typeface="Gulim" pitchFamily="34" charset="-127"/>
                <a:cs typeface="Times New Roman" pitchFamily="18" charset="0"/>
                <a:sym typeface="Symbol" pitchFamily="18" charset="2"/>
              </a:rPr>
              <a:t>p</a:t>
            </a:r>
            <a:r>
              <a:rPr lang="en-US" altLang="ko-KR" dirty="0">
                <a:ea typeface="Gulim" pitchFamily="34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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                         </a:t>
            </a:r>
            <a:endParaRPr lang="ar-IQ" altLang="ko-KR" i="1" dirty="0" smtClean="0">
              <a:ea typeface="Gulim" pitchFamily="34" charset="-127"/>
              <a:sym typeface="Symbol" pitchFamily="18" charset="2"/>
            </a:endParaRPr>
          </a:p>
          <a:p>
            <a:pPr marL="0" indent="0" algn="r" rtl="1">
              <a:buNone/>
            </a:pPr>
            <a:r>
              <a:rPr lang="ar-IQ" i="1" dirty="0" smtClean="0">
                <a:ea typeface="Gulim" pitchFamily="34" charset="-127"/>
                <a:sym typeface="Symbol" pitchFamily="18" charset="2"/>
              </a:rPr>
              <a:t>فهل تعني       </a:t>
            </a:r>
            <a:r>
              <a:rPr lang="en-US" i="1" dirty="0" smtClean="0">
                <a:ea typeface="Gulim" pitchFamily="34" charset="-127"/>
                <a:sym typeface="Symbol" pitchFamily="18" charset="2"/>
              </a:rPr>
              <a:t>(</a:t>
            </a:r>
            <a:r>
              <a:rPr lang="en-US" altLang="ko-KR" dirty="0" smtClean="0">
                <a:ea typeface="Gulim" pitchFamily="34" charset="-127"/>
                <a:cs typeface="Times New Roman" pitchFamily="18" charset="0"/>
                <a:sym typeface="Symbol" pitchFamily="18" charset="2"/>
              </a:rPr>
              <a:t>¬</a:t>
            </a:r>
            <a:r>
              <a:rPr lang="en-US" altLang="ko-KR" i="1" dirty="0" smtClean="0">
                <a:ea typeface="Gulim" pitchFamily="34" charset="-127"/>
                <a:cs typeface="Times New Roman" pitchFamily="18" charset="0"/>
                <a:sym typeface="Symbol" pitchFamily="18" charset="2"/>
              </a:rPr>
              <a:t>p)</a:t>
            </a:r>
            <a:r>
              <a:rPr lang="en-US" altLang="ko-KR" dirty="0" smtClean="0">
                <a:ea typeface="Gulim" pitchFamily="34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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</a:t>
            </a:r>
            <a:endParaRPr lang="ar-IQ" altLang="ko-KR" i="1" dirty="0" smtClean="0">
              <a:ea typeface="Gulim" pitchFamily="34" charset="-127"/>
              <a:sym typeface="Symbol" pitchFamily="18" charset="2"/>
            </a:endParaRPr>
          </a:p>
          <a:p>
            <a:pPr marL="0" indent="0" algn="r" rtl="1">
              <a:buNone/>
            </a:pPr>
            <a:r>
              <a:rPr lang="ar-IQ" altLang="ko-KR" i="1" dirty="0" smtClean="0">
                <a:ea typeface="Gulim" pitchFamily="34" charset="-127"/>
                <a:sym typeface="Symbol" pitchFamily="18" charset="2"/>
              </a:rPr>
              <a:t>ام                (</a:t>
            </a:r>
            <a:r>
              <a:rPr lang="en-US" altLang="ko-KR" dirty="0" smtClean="0">
                <a:ea typeface="Gulim" pitchFamily="34" charset="-127"/>
                <a:cs typeface="Times New Roman" pitchFamily="18" charset="0"/>
                <a:sym typeface="Symbol" pitchFamily="18" charset="2"/>
              </a:rPr>
              <a:t>¬(</a:t>
            </a:r>
            <a:r>
              <a:rPr lang="en-US" altLang="ko-KR" i="1" dirty="0" smtClean="0">
                <a:ea typeface="Gulim" pitchFamily="34" charset="-127"/>
                <a:cs typeface="Times New Roman" pitchFamily="18" charset="0"/>
                <a:sym typeface="Symbol" pitchFamily="18" charset="2"/>
              </a:rPr>
              <a:t>p</a:t>
            </a:r>
            <a:r>
              <a:rPr lang="en-US" altLang="ko-KR" dirty="0" smtClean="0">
                <a:ea typeface="Gulim" pitchFamily="34" charset="-127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ko-KR" dirty="0">
                <a:ea typeface="Gulim" pitchFamily="34" charset="-127"/>
                <a:sym typeface="Symbol" pitchFamily="18" charset="2"/>
              </a:rPr>
              <a:t> </a:t>
            </a:r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q</a:t>
            </a:r>
            <a:endParaRPr lang="ar-IQ" altLang="ko-KR" i="1" dirty="0" smtClean="0">
              <a:ea typeface="Gulim" pitchFamily="34" charset="-127"/>
              <a:sym typeface="Symbol" pitchFamily="18" charset="2"/>
            </a:endParaRPr>
          </a:p>
          <a:p>
            <a:pPr marL="0" indent="0" algn="r" rtl="1">
              <a:buNone/>
            </a:pP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المعنى الاول هو الصحيح حسب قانون الاولويات </a:t>
            </a:r>
            <a:r>
              <a:rPr lang="en-US" altLang="ko-KR" b="1" dirty="0">
                <a:ea typeface="Gulim" pitchFamily="34" charset="-127"/>
                <a:sym typeface="Symbol" pitchFamily="18" charset="2"/>
              </a:rPr>
              <a:t>priorities</a:t>
            </a:r>
            <a:r>
              <a:rPr lang="ar-IQ" altLang="ko-KR" dirty="0" smtClean="0">
                <a:ea typeface="Gulim" pitchFamily="34" charset="-127"/>
                <a:sym typeface="Symbol" pitchFamily="18" charset="2"/>
              </a:rPr>
              <a:t> في المنطق الرياضي, ( المعامل الاحادي تكون له الاولوية على المعامل الثنائي).</a:t>
            </a:r>
            <a:endParaRPr lang="ar-IQ" altLang="ko-KR" dirty="0">
              <a:ea typeface="Gulim" pitchFamily="34" charset="-127"/>
              <a:sym typeface="Symbol" pitchFamily="18" charset="2"/>
            </a:endParaRPr>
          </a:p>
          <a:p>
            <a:pPr marL="0" indent="0" algn="r" rtl="1">
              <a:buNone/>
            </a:pPr>
            <a:endParaRPr lang="ar-IQ" altLang="ko-KR" i="1" dirty="0">
              <a:ea typeface="Gulim" pitchFamily="34" charset="-127"/>
              <a:sym typeface="Symbol" pitchFamily="18" charset="2"/>
            </a:endParaRPr>
          </a:p>
          <a:p>
            <a:pPr marL="0" indent="0" algn="r" rtl="1">
              <a:buNone/>
            </a:pPr>
            <a:endParaRPr lang="ar-IQ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8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altLang="ko-KR" i="1" dirty="0" smtClean="0">
                <a:ea typeface="Gulim" pitchFamily="34" charset="-127"/>
                <a:sym typeface="Symbol" pitchFamily="18" charset="2"/>
              </a:rPr>
              <a:t>Operations Priorities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IQ" dirty="0" smtClean="0"/>
              <a:t>أولويات المعاملات المنطقية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 eaLnBrk="0" fontAlgn="base" hangingPunct="0">
              <a:buFont typeface="+mj-lt"/>
              <a:buAutoNum type="arabicPeriod"/>
            </a:pPr>
            <a:r>
              <a:rPr lang="en-US" dirty="0"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Negation </a:t>
            </a:r>
            <a:r>
              <a:rPr lang="en-US" dirty="0" smtClean="0"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/ NOT</a:t>
            </a:r>
            <a:endParaRPr lang="ar-IQ" dirty="0"/>
          </a:p>
          <a:p>
            <a:pPr marL="514350" indent="-514350" eaLnBrk="0" fontAlgn="base" hangingPunct="0">
              <a:buFont typeface="+mj-lt"/>
              <a:buAutoNum type="arabicPeriod"/>
            </a:pPr>
            <a:r>
              <a:rPr lang="en-US" dirty="0"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Conjunction </a:t>
            </a:r>
            <a:r>
              <a:rPr lang="en-US" dirty="0" smtClean="0"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/ AND</a:t>
            </a:r>
            <a:endParaRPr lang="ar-IQ" dirty="0"/>
          </a:p>
          <a:p>
            <a:pPr marL="514350" indent="-514350" eaLnBrk="0" fontAlgn="base" hangingPunct="0">
              <a:buFont typeface="+mj-lt"/>
              <a:buAutoNum type="arabicPeriod"/>
            </a:pPr>
            <a:r>
              <a:rPr lang="en-US" dirty="0" smtClean="0"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Disjunction</a:t>
            </a:r>
            <a:r>
              <a:rPr lang="en-US" dirty="0" smtClean="0"/>
              <a:t>/</a:t>
            </a:r>
            <a:r>
              <a:rPr lang="en-US" dirty="0" smtClean="0"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OR , Exclusive-OR / XOR</a:t>
            </a:r>
          </a:p>
          <a:p>
            <a:pPr marL="514350" indent="-514350" eaLnBrk="0" fontAlgn="base" hangingPunct="0">
              <a:buFont typeface="+mj-lt"/>
              <a:buAutoNum type="arabicPeriod"/>
            </a:pPr>
            <a:endParaRPr lang="ar-IQ" dirty="0"/>
          </a:p>
          <a:p>
            <a:pPr marL="0" indent="0" algn="r" rtl="1">
              <a:buNone/>
            </a:pPr>
            <a:r>
              <a:rPr lang="ar-IQ" dirty="0" smtClean="0"/>
              <a:t> في حالة تساوي العمليات فان الاسبقية تكون  من اليسار الى اليمين , وفي حالة الاقواس () تعطى الاسبقية لاي عملية بداخلها.</a:t>
            </a:r>
            <a:endParaRPr lang="ar-IQ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1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Boolean Operations Summary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90700"/>
            <a:ext cx="7772400" cy="43434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endParaRPr lang="en-US" altLang="ko-KR" dirty="0" smtClean="0">
              <a:ea typeface="Gulim" pitchFamily="34" charset="-127"/>
            </a:endParaRPr>
          </a:p>
        </p:txBody>
      </p:sp>
      <p:graphicFrame>
        <p:nvGraphicFramePr>
          <p:cNvPr id="4403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868654"/>
              </p:ext>
            </p:extLst>
          </p:nvPr>
        </p:nvGraphicFramePr>
        <p:xfrm>
          <a:off x="1043608" y="2708920"/>
          <a:ext cx="7131050" cy="274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1" name="Document" r:id="rId5" imgW="7149052" imgH="2862635" progId="Word.Document.8">
                  <p:embed/>
                </p:oleObj>
              </mc:Choice>
              <mc:Fallback>
                <p:oleObj name="Document" r:id="rId5" imgW="7149052" imgH="2862635" progId="Word.Document.8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708920"/>
                        <a:ext cx="7131050" cy="2741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6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Some Alternative Notations</a:t>
            </a:r>
          </a:p>
        </p:txBody>
      </p:sp>
      <p:graphicFrame>
        <p:nvGraphicFramePr>
          <p:cNvPr id="45062" name="Object 3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04317752"/>
              </p:ext>
            </p:extLst>
          </p:nvPr>
        </p:nvGraphicFramePr>
        <p:xfrm>
          <a:off x="390525" y="2286000"/>
          <a:ext cx="8294688" cy="306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5" name="Document" r:id="rId4" imgW="8805852" imgH="3253515" progId="Word.Document.8">
                  <p:embed/>
                </p:oleObj>
              </mc:Choice>
              <mc:Fallback>
                <p:oleObj name="Document" r:id="rId4" imgW="8805852" imgH="3253515" progId="Word.Document.8">
                  <p:embed/>
                  <p:pic>
                    <p:nvPicPr>
                      <p:cNvPr id="0" name="Picture 3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2286000"/>
                        <a:ext cx="8294688" cy="30638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571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Chapter 1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8E423-DF4E-45CA-B0B9-36D252F97C15}" type="slidenum">
              <a:rPr lang="ar-SA" altLang="en-US" smtClean="0"/>
              <a:pPr>
                <a:defRPr/>
              </a:pPr>
              <a:t>35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7818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838200" y="762000"/>
            <a:ext cx="777240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>
                <a:ea typeface="Gulim" pitchFamily="34" charset="-127"/>
              </a:rPr>
              <a:t>Bits and Bit </a:t>
            </a:r>
            <a:r>
              <a:rPr lang="en-US" dirty="0" smtClean="0"/>
              <a:t>Operators</a:t>
            </a:r>
            <a:endParaRPr lang="ar-IQ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4632" cy="41148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r" rtl="1"/>
            <a:r>
              <a:rPr lang="ar-IQ" dirty="0"/>
              <a:t>ال </a:t>
            </a:r>
            <a:r>
              <a:rPr lang="en-US" dirty="0"/>
              <a:t>Bit </a:t>
            </a:r>
            <a:r>
              <a:rPr lang="ar-IQ" dirty="0"/>
              <a:t> هي اختصار لكلمة </a:t>
            </a:r>
            <a:endParaRPr lang="ar-IQ" dirty="0" smtClean="0"/>
          </a:p>
          <a:p>
            <a:pPr marL="0" indent="0" algn="ctr" rtl="1">
              <a:buNone/>
            </a:pPr>
            <a:r>
              <a:rPr lang="ar-IQ" dirty="0" smtClean="0"/>
              <a:t>خانة ثنائية = </a:t>
            </a:r>
            <a:r>
              <a:rPr lang="en-US" dirty="0"/>
              <a:t>Binary Digit</a:t>
            </a:r>
            <a:endParaRPr lang="ar-IQ" dirty="0"/>
          </a:p>
          <a:p>
            <a:pPr algn="r" rtl="1"/>
            <a:r>
              <a:rPr lang="ar-IQ" dirty="0" smtClean="0"/>
              <a:t>ومن الملاحظة انه يمكن استخدام المتغيرات المنطقية باستخدام </a:t>
            </a:r>
            <a:r>
              <a:rPr lang="en-US" dirty="0" smtClean="0"/>
              <a:t>Bit </a:t>
            </a:r>
            <a:r>
              <a:rPr lang="ar-IQ" dirty="0" smtClean="0"/>
              <a:t> حيث</a:t>
            </a:r>
          </a:p>
          <a:p>
            <a:pPr marL="0" indent="0" algn="ctr">
              <a:buNone/>
            </a:pPr>
            <a:r>
              <a:rPr lang="ar-IQ" dirty="0" smtClean="0"/>
              <a:t> </a:t>
            </a:r>
            <a:r>
              <a:rPr lang="en-US" dirty="0"/>
              <a:t>False = 0</a:t>
            </a:r>
          </a:p>
          <a:p>
            <a:pPr marL="0" indent="0" algn="ctr">
              <a:buNone/>
            </a:pPr>
            <a:r>
              <a:rPr lang="en-US" dirty="0"/>
              <a:t>True = </a:t>
            </a:r>
            <a:r>
              <a:rPr lang="en-US" dirty="0" smtClean="0"/>
              <a:t>1</a:t>
            </a:r>
          </a:p>
          <a:p>
            <a:pPr marL="0" indent="0" algn="r" rtl="1">
              <a:buNone/>
            </a:pPr>
            <a:r>
              <a:rPr lang="en-US" dirty="0" smtClean="0"/>
              <a:t>Bit string </a:t>
            </a:r>
            <a:r>
              <a:rPr lang="ar-IQ" dirty="0" smtClean="0"/>
              <a:t> هو سلسة من الارقام الثنائية </a:t>
            </a:r>
            <a:r>
              <a:rPr lang="en-US" dirty="0" smtClean="0"/>
              <a:t>1010011</a:t>
            </a:r>
            <a:r>
              <a:rPr lang="ar-IQ" smtClean="0"/>
              <a:t> ، يتم التعامل معها من اليسار الى اليمين</a:t>
            </a:r>
            <a:endParaRPr lang="ar-IQ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Chapter 1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C2700-1071-41F1-8F3D-89F3903362D8}" type="slidenum">
              <a:rPr lang="ar-SA" altLang="en-US" smtClean="0"/>
              <a:pPr>
                <a:defRPr/>
              </a:pPr>
              <a:t>36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2405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Represent </a:t>
            </a:r>
            <a:r>
              <a:rPr lang="en-US" dirty="0"/>
              <a:t>Operators </a:t>
            </a:r>
            <a:r>
              <a:rPr lang="en-US" dirty="0" smtClean="0"/>
              <a:t>using </a:t>
            </a:r>
            <a:r>
              <a:rPr lang="en-US" altLang="ko-KR" dirty="0" smtClean="0">
                <a:ea typeface="Gulim" pitchFamily="34" charset="-127"/>
              </a:rPr>
              <a:t>Bit</a:t>
            </a:r>
            <a:endParaRPr lang="ar-IQ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795621"/>
              </p:ext>
            </p:extLst>
          </p:nvPr>
        </p:nvGraphicFramePr>
        <p:xfrm>
          <a:off x="755577" y="1772818"/>
          <a:ext cx="7653535" cy="31683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30707"/>
                <a:gridCol w="1530707"/>
                <a:gridCol w="1530707"/>
                <a:gridCol w="1530707"/>
                <a:gridCol w="1530707"/>
              </a:tblGrid>
              <a:tr h="633670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err="1" smtClean="0">
                          <a:cs typeface="+mj-cs"/>
                        </a:rPr>
                        <a:t>p</a:t>
                      </a:r>
                      <a:r>
                        <a:rPr lang="en-US" altLang="ko-KR" sz="2000" b="1" dirty="0" err="1" smtClean="0">
                          <a:ea typeface="Gulim" pitchFamily="34" charset="-127"/>
                          <a:cs typeface="+mj-cs"/>
                          <a:sym typeface="Symbol" pitchFamily="18" charset="2"/>
                        </a:rPr>
                        <a:t>q</a:t>
                      </a:r>
                      <a:endParaRPr lang="ar-IQ" sz="2000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cs typeface="+mj-cs"/>
                        </a:rPr>
                        <a:t>p</a:t>
                      </a:r>
                      <a:r>
                        <a:rPr lang="en-US" altLang="ko-KR" sz="2000" b="1" dirty="0" smtClean="0">
                          <a:ea typeface="Gulim" pitchFamily="34" charset="-127"/>
                          <a:cs typeface="+mj-cs"/>
                          <a:sym typeface="Symbol" pitchFamily="18" charset="2"/>
                        </a:rPr>
                        <a:t> q</a:t>
                      </a:r>
                      <a:endParaRPr lang="ar-IQ" sz="2000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cs typeface="+mj-cs"/>
                        </a:rPr>
                        <a:t> p</a:t>
                      </a:r>
                      <a:r>
                        <a:rPr lang="ko-KR" altLang="en-US" sz="2000" b="1" dirty="0" smtClean="0">
                          <a:ea typeface="Gulim" pitchFamily="34" charset="-127"/>
                          <a:cs typeface="+mj-cs"/>
                          <a:sym typeface="Symbol" pitchFamily="18" charset="2"/>
                        </a:rPr>
                        <a:t></a:t>
                      </a:r>
                      <a:r>
                        <a:rPr lang="en-US" altLang="ko-KR" sz="2000" b="1" dirty="0" smtClean="0">
                          <a:ea typeface="Gulim" pitchFamily="34" charset="-127"/>
                          <a:cs typeface="+mj-cs"/>
                          <a:sym typeface="Symbol" pitchFamily="18" charset="2"/>
                        </a:rPr>
                        <a:t>q</a:t>
                      </a:r>
                      <a:endParaRPr lang="ar-IQ" sz="2000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cs typeface="+mj-cs"/>
                        </a:rPr>
                        <a:t>q</a:t>
                      </a:r>
                      <a:endParaRPr lang="ar-IQ" sz="2000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cs typeface="+mj-cs"/>
                        </a:rPr>
                        <a:t>p</a:t>
                      </a:r>
                      <a:endParaRPr lang="ar-IQ" sz="2000" b="1" dirty="0">
                        <a:cs typeface="+mj-cs"/>
                      </a:endParaRPr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0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0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0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0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0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1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0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1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1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0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1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0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1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0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1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</a:tr>
              <a:tr h="633670"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0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1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1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1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b="1" dirty="0" smtClean="0">
                          <a:cs typeface="+mj-cs"/>
                        </a:rPr>
                        <a:t>1</a:t>
                      </a:r>
                      <a:endParaRPr lang="ar-IQ" b="1" dirty="0"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0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Example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Lets  x=0110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y=1101</a:t>
            </a:r>
          </a:p>
          <a:p>
            <a:pPr marL="0" indent="0">
              <a:buNone/>
            </a:pPr>
            <a:r>
              <a:rPr lang="en-US" dirty="0"/>
              <a:t>Fined x ⊕y , x </a:t>
            </a:r>
            <a:r>
              <a:rPr lang="en-US" dirty="0" err="1"/>
              <a:t>ʌy</a:t>
            </a:r>
            <a:r>
              <a:rPr lang="en-US" dirty="0"/>
              <a:t> , x </a:t>
            </a:r>
            <a:r>
              <a:rPr lang="en-US" dirty="0" err="1" smtClean="0"/>
              <a:t>vy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sz="2000" b="1" dirty="0" err="1"/>
              <a:t>ʌBitwise</a:t>
            </a:r>
            <a:r>
              <a:rPr lang="en-US" sz="2000" b="1" dirty="0"/>
              <a:t> AND</a:t>
            </a:r>
          </a:p>
          <a:p>
            <a:pPr marL="0" indent="0">
              <a:buNone/>
            </a:pPr>
            <a:r>
              <a:rPr lang="en-US" sz="2000" b="1" dirty="0" err="1"/>
              <a:t>vBitwise</a:t>
            </a:r>
            <a:r>
              <a:rPr lang="en-US" sz="2000" b="1" dirty="0"/>
              <a:t> OR</a:t>
            </a:r>
          </a:p>
          <a:p>
            <a:pPr marL="0" indent="0">
              <a:buNone/>
            </a:pPr>
            <a:r>
              <a:rPr lang="en-US" sz="2000" b="1" dirty="0"/>
              <a:t>⊕Bitwise </a:t>
            </a:r>
            <a:r>
              <a:rPr lang="en-US" sz="1800" b="1" dirty="0" smtClean="0"/>
              <a:t>XOR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ar-IQ" sz="18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221088"/>
            <a:ext cx="3343275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5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/>
              <a:t>Tautology &amp; </a:t>
            </a:r>
            <a:r>
              <a:rPr lang="en-US" sz="3600" dirty="0" smtClean="0"/>
              <a:t>Contradiction </a:t>
            </a:r>
            <a:r>
              <a:rPr lang="ar-IQ" sz="3600" dirty="0" smtClean="0"/>
              <a:t> التوافق والتناقض</a:t>
            </a:r>
            <a:endParaRPr lang="ar-IQ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r" rtl="1"/>
            <a:r>
              <a:rPr lang="ar-IQ" sz="2800" dirty="0" smtClean="0"/>
              <a:t>تعرف العبارة المنطقية المركبة </a:t>
            </a:r>
            <a:r>
              <a:rPr lang="en-US" sz="2800" dirty="0"/>
              <a:t>Compound </a:t>
            </a:r>
            <a:r>
              <a:rPr lang="en-US" sz="2800" dirty="0" smtClean="0"/>
              <a:t>Proposition</a:t>
            </a:r>
            <a:r>
              <a:rPr lang="ar-IQ" sz="2800" dirty="0" smtClean="0"/>
              <a:t> التي دائما يكون ناتجها </a:t>
            </a:r>
            <a:r>
              <a:rPr lang="en-US" sz="2800" dirty="0" smtClean="0"/>
              <a:t>True </a:t>
            </a:r>
            <a:r>
              <a:rPr lang="ar-IQ" sz="2800" dirty="0" smtClean="0"/>
              <a:t> مهما كان مكونتها ب </a:t>
            </a:r>
            <a:r>
              <a:rPr lang="en-US" sz="2800" b="1" dirty="0" smtClean="0"/>
              <a:t>Tautology</a:t>
            </a:r>
            <a:r>
              <a:rPr lang="ar-IQ" sz="2800" dirty="0" smtClean="0"/>
              <a:t> التوافق.</a:t>
            </a:r>
          </a:p>
          <a:p>
            <a:pPr marL="0" indent="0">
              <a:buNone/>
            </a:pPr>
            <a:r>
              <a:rPr lang="en-US" sz="2800" b="1" dirty="0" smtClean="0"/>
              <a:t> p</a:t>
            </a:r>
            <a:r>
              <a:rPr lang="ko-KR" altLang="en-US" sz="2800" b="1" dirty="0" smtClean="0">
                <a:ea typeface="Gulim" pitchFamily="34" charset="-127"/>
                <a:sym typeface="Symbol" pitchFamily="18" charset="2"/>
              </a:rPr>
              <a:t></a:t>
            </a:r>
            <a:r>
              <a:rPr lang="en-US" altLang="ko-KR" sz="2800" b="1" dirty="0" smtClean="0">
                <a:ea typeface="Gulim" pitchFamily="34" charset="-127"/>
                <a:sym typeface="Symbol" pitchFamily="18" charset="2"/>
              </a:rPr>
              <a:t>(</a:t>
            </a:r>
            <a:r>
              <a:rPr lang="en-US" altLang="ko-KR" sz="2800" dirty="0" smtClean="0">
                <a:ea typeface="Gulim" pitchFamily="34" charset="-127"/>
              </a:rPr>
              <a:t>¬</a:t>
            </a:r>
            <a:r>
              <a:rPr lang="en-US" altLang="ko-KR" sz="2800" b="1" dirty="0" smtClean="0">
                <a:ea typeface="Gulim" pitchFamily="34" charset="-127"/>
                <a:sym typeface="Symbol" pitchFamily="18" charset="2"/>
              </a:rPr>
              <a:t>p)</a:t>
            </a:r>
          </a:p>
          <a:p>
            <a:pPr marL="0" indent="0" algn="ctr">
              <a:buNone/>
            </a:pPr>
            <a:endParaRPr lang="ar-IQ" sz="2800" b="1" dirty="0" smtClean="0"/>
          </a:p>
          <a:p>
            <a:pPr marL="0" indent="0" algn="ctr" rtl="1">
              <a:buNone/>
            </a:pPr>
            <a:endParaRPr lang="en-US" sz="2800" dirty="0" smtClean="0"/>
          </a:p>
          <a:p>
            <a:pPr algn="r" rtl="1"/>
            <a:r>
              <a:rPr lang="ar-IQ" sz="2800" dirty="0" smtClean="0"/>
              <a:t>تعرف </a:t>
            </a:r>
            <a:r>
              <a:rPr lang="ar-IQ" sz="2800" dirty="0"/>
              <a:t>العبارة المنطقية المركبة </a:t>
            </a:r>
            <a:r>
              <a:rPr lang="en-US" sz="2800" dirty="0" smtClean="0"/>
              <a:t> </a:t>
            </a:r>
            <a:r>
              <a:rPr lang="ar-IQ" sz="2800" dirty="0" smtClean="0"/>
              <a:t>التي </a:t>
            </a:r>
            <a:r>
              <a:rPr lang="ar-IQ" sz="2800" dirty="0"/>
              <a:t>دائما يكون ناتجها </a:t>
            </a:r>
            <a:r>
              <a:rPr lang="en-US" sz="2800" dirty="0" smtClean="0"/>
              <a:t>False</a:t>
            </a:r>
            <a:r>
              <a:rPr lang="ar-IQ" sz="2800" dirty="0" smtClean="0"/>
              <a:t>مهما </a:t>
            </a:r>
            <a:r>
              <a:rPr lang="ar-IQ" sz="2800" dirty="0"/>
              <a:t>كان مكونتها ب </a:t>
            </a:r>
            <a:r>
              <a:rPr lang="en-US" sz="2800" b="1" dirty="0" smtClean="0"/>
              <a:t>Contradiction</a:t>
            </a:r>
            <a:r>
              <a:rPr lang="ar-IQ" sz="2800" dirty="0" smtClean="0"/>
              <a:t>التناقض.</a:t>
            </a:r>
            <a:endParaRPr lang="ar-IQ" sz="2800" dirty="0"/>
          </a:p>
          <a:p>
            <a:r>
              <a:rPr lang="en-US" sz="2800" b="1" dirty="0"/>
              <a:t> </a:t>
            </a:r>
            <a:r>
              <a:rPr lang="en-US" sz="2800" b="1" dirty="0" err="1" smtClean="0"/>
              <a:t>p</a:t>
            </a:r>
            <a:r>
              <a:rPr lang="en-US" sz="2800" dirty="0" err="1" smtClean="0"/>
              <a:t>ʌ</a:t>
            </a:r>
            <a:r>
              <a:rPr lang="en-US" altLang="ko-KR" sz="2800" dirty="0" err="1" smtClean="0">
                <a:ea typeface="Gulim" pitchFamily="34" charset="-127"/>
              </a:rPr>
              <a:t>¬</a:t>
            </a:r>
            <a:r>
              <a:rPr lang="en-US" altLang="ko-KR" sz="2800" b="1" dirty="0" err="1" smtClean="0">
                <a:ea typeface="Gulim" pitchFamily="34" charset="-127"/>
                <a:sym typeface="Symbol" pitchFamily="18" charset="2"/>
              </a:rPr>
              <a:t>p</a:t>
            </a:r>
            <a:endParaRPr lang="en-US" altLang="ko-KR" sz="2800" b="1" dirty="0">
              <a:ea typeface="Gulim" pitchFamily="34" charset="-127"/>
              <a:sym typeface="Symbol" pitchFamily="18" charset="2"/>
            </a:endParaRPr>
          </a:p>
          <a:p>
            <a:pPr marL="0" indent="0">
              <a:buNone/>
            </a:pPr>
            <a:endParaRPr lang="ar-IQ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973614"/>
              </p:ext>
            </p:extLst>
          </p:nvPr>
        </p:nvGraphicFramePr>
        <p:xfrm>
          <a:off x="1907704" y="2420888"/>
          <a:ext cx="3456384" cy="1097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52128"/>
                <a:gridCol w="1152128"/>
                <a:gridCol w="1152128"/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p</a:t>
                      </a:r>
                      <a:r>
                        <a:rPr lang="ko-KR" altLang="en-US" sz="1800" b="1" dirty="0" smtClean="0">
                          <a:ea typeface="Gulim" pitchFamily="34" charset="-127"/>
                          <a:sym typeface="Symbol" pitchFamily="18" charset="2"/>
                        </a:rPr>
                        <a:t></a:t>
                      </a:r>
                      <a:r>
                        <a:rPr lang="en-US" altLang="ko-KR" sz="1800" b="1" dirty="0" smtClean="0">
                          <a:ea typeface="Gulim" pitchFamily="34" charset="-127"/>
                          <a:sym typeface="Symbol" pitchFamily="18" charset="2"/>
                        </a:rPr>
                        <a:t>(</a:t>
                      </a:r>
                      <a:r>
                        <a:rPr lang="en-US" altLang="ko-KR" sz="1800" dirty="0" smtClean="0">
                          <a:ea typeface="Gulim" pitchFamily="34" charset="-127"/>
                        </a:rPr>
                        <a:t>¬</a:t>
                      </a:r>
                      <a:r>
                        <a:rPr lang="en-US" altLang="ko-KR" sz="1800" b="1" dirty="0" smtClean="0">
                          <a:ea typeface="Gulim" pitchFamily="34" charset="-127"/>
                          <a:sym typeface="Symbol" pitchFamily="18" charset="2"/>
                        </a:rPr>
                        <a:t>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altLang="ko-KR" sz="1800" dirty="0" smtClean="0">
                          <a:ea typeface="Gulim" pitchFamily="34" charset="-127"/>
                        </a:rPr>
                        <a:t>¬</a:t>
                      </a:r>
                      <a:r>
                        <a:rPr lang="en-US" altLang="ko-KR" sz="1800" b="1" dirty="0" smtClean="0">
                          <a:ea typeface="Gulim" pitchFamily="34" charset="-127"/>
                          <a:sym typeface="Symbol" pitchFamily="18" charset="2"/>
                        </a:rPr>
                        <a:t>p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p</a:t>
                      </a:r>
                      <a:endParaRPr lang="ar-IQ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T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T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F</a:t>
                      </a:r>
                      <a:endParaRPr lang="ar-IQ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T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F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T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279802"/>
              </p:ext>
            </p:extLst>
          </p:nvPr>
        </p:nvGraphicFramePr>
        <p:xfrm>
          <a:off x="2483768" y="4941168"/>
          <a:ext cx="3456384" cy="1097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52128"/>
                <a:gridCol w="1152128"/>
                <a:gridCol w="1152128"/>
              </a:tblGrid>
              <a:tr h="28803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p</a:t>
                      </a:r>
                      <a:r>
                        <a:rPr lang="en-US" sz="1800" dirty="0" err="1" smtClean="0"/>
                        <a:t>ʌ</a:t>
                      </a:r>
                      <a:r>
                        <a:rPr lang="en-US" altLang="ko-KR" sz="1800" dirty="0" err="1" smtClean="0">
                          <a:ea typeface="Gulim" pitchFamily="34" charset="-127"/>
                        </a:rPr>
                        <a:t>¬</a:t>
                      </a:r>
                      <a:r>
                        <a:rPr lang="en-US" altLang="ko-KR" sz="1800" b="1" dirty="0" err="1" smtClean="0">
                          <a:ea typeface="Gulim" pitchFamily="34" charset="-127"/>
                          <a:sym typeface="Symbol" pitchFamily="18" charset="2"/>
                        </a:rPr>
                        <a:t>p</a:t>
                      </a:r>
                      <a:endParaRPr lang="en-US" altLang="ko-KR" sz="1800" b="1" dirty="0">
                        <a:ea typeface="Gulim" pitchFamily="34" charset="-127"/>
                        <a:sym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altLang="ko-KR" sz="1800" dirty="0" smtClean="0">
                          <a:ea typeface="Gulim" pitchFamily="34" charset="-127"/>
                        </a:rPr>
                        <a:t>¬</a:t>
                      </a:r>
                      <a:r>
                        <a:rPr lang="en-US" altLang="ko-KR" sz="1800" b="1" dirty="0" smtClean="0">
                          <a:ea typeface="Gulim" pitchFamily="34" charset="-127"/>
                          <a:sym typeface="Symbol" pitchFamily="18" charset="2"/>
                        </a:rPr>
                        <a:t>p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p</a:t>
                      </a:r>
                      <a:endParaRPr lang="ar-IQ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F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T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F</a:t>
                      </a:r>
                      <a:endParaRPr lang="ar-IQ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F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F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T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6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85800" y="2568575"/>
            <a:ext cx="7772400" cy="1470025"/>
          </a:xfrm>
          <a:prstGeom prst="rect">
            <a:avLst/>
          </a:prstGeom>
          <a:solidFill>
            <a:srgbClr val="99CC00"/>
          </a:solidFill>
          <a:ln w="57150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400" b="1" dirty="0">
                <a:solidFill>
                  <a:srgbClr val="000000"/>
                </a:solidFill>
              </a:rPr>
              <a:t>Course Overview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2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Logical </a:t>
            </a:r>
            <a:r>
              <a:rPr lang="en-US" dirty="0" smtClean="0"/>
              <a:t>Equivalence </a:t>
            </a:r>
            <a:r>
              <a:rPr lang="ar-IQ" dirty="0" smtClean="0"/>
              <a:t>التكافؤء المنطقي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Two propositions are said to be logically equivalent if </a:t>
            </a:r>
            <a:r>
              <a:rPr lang="en-US" dirty="0" smtClean="0"/>
              <a:t>they have </a:t>
            </a:r>
            <a:r>
              <a:rPr lang="en-US" dirty="0"/>
              <a:t>identical truth values for every set of truth </a:t>
            </a:r>
            <a:r>
              <a:rPr lang="en-US" dirty="0" smtClean="0"/>
              <a:t>values of </a:t>
            </a:r>
            <a:r>
              <a:rPr lang="en-US" dirty="0"/>
              <a:t>their </a:t>
            </a:r>
            <a:r>
              <a:rPr lang="en-US" dirty="0" smtClean="0"/>
              <a:t>components.</a:t>
            </a:r>
          </a:p>
          <a:p>
            <a:pPr algn="r" rtl="1"/>
            <a:r>
              <a:rPr lang="ar-IQ" dirty="0" smtClean="0"/>
              <a:t>تعتبر العبارتان المنطقيتان متكافئتان اذا كانت نتيجتهما متساوية دائما مهما كانت قيمة الفرضيات المبنية عليهما. </a:t>
            </a:r>
            <a:r>
              <a:rPr lang="ar-IQ" dirty="0"/>
              <a:t>ويرمز لها بالرمز ⇔ او احيانا </a:t>
            </a:r>
            <a:r>
              <a:rPr lang="ar-IQ" dirty="0" smtClean="0"/>
              <a:t> </a:t>
            </a:r>
            <a:r>
              <a:rPr lang="en-US" dirty="0" smtClean="0"/>
              <a:t>P</a:t>
            </a:r>
            <a:r>
              <a:rPr lang="en-US" dirty="0"/>
              <a:t>≡ Q </a:t>
            </a:r>
            <a:r>
              <a:rPr lang="ar-IQ" sz="2400" dirty="0" smtClean="0"/>
              <a:t> </a:t>
            </a:r>
            <a:r>
              <a:rPr lang="en-US" sz="2400" dirty="0" smtClean="0"/>
              <a:t> </a:t>
            </a:r>
            <a:endParaRPr lang="ar-IQ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45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De </a:t>
            </a:r>
            <a:r>
              <a:rPr lang="en-US" dirty="0"/>
              <a:t>Morgan's </a:t>
            </a:r>
            <a:r>
              <a:rPr lang="en-US" dirty="0" smtClean="0"/>
              <a:t>laws </a:t>
            </a:r>
            <a:r>
              <a:rPr lang="ar-IQ" dirty="0" smtClean="0"/>
              <a:t> 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r" rtl="1"/>
            <a:r>
              <a:rPr lang="ar-IQ" sz="2800" dirty="0" smtClean="0"/>
              <a:t>قانون دي موغان هو احد القوانين  التكافؤء في علم المنطق. </a:t>
            </a:r>
          </a:p>
          <a:p>
            <a:pPr marL="0" indent="0" algn="ctr" rtl="1">
              <a:buNone/>
            </a:pPr>
            <a:r>
              <a:rPr lang="en-US" sz="2800" b="1" dirty="0"/>
              <a:t>q </a:t>
            </a:r>
            <a:r>
              <a:rPr lang="he-IL" sz="2800" b="1" dirty="0"/>
              <a:t>ר </a:t>
            </a:r>
            <a:r>
              <a:rPr lang="en-US" sz="2800" b="1" dirty="0"/>
              <a:t>p v </a:t>
            </a:r>
            <a:r>
              <a:rPr lang="he-IL" sz="2800" b="1" dirty="0"/>
              <a:t>ר ⇔ </a:t>
            </a:r>
            <a:r>
              <a:rPr lang="ar-IQ" sz="2800" b="1" dirty="0" smtClean="0"/>
              <a:t> </a:t>
            </a:r>
            <a:r>
              <a:rPr lang="en-US" sz="2800" b="1" dirty="0" smtClean="0"/>
              <a:t>(p </a:t>
            </a:r>
            <a:r>
              <a:rPr lang="en-US" sz="2800" b="1" dirty="0" err="1"/>
              <a:t>ʌq</a:t>
            </a:r>
            <a:r>
              <a:rPr lang="en-US" sz="2800" b="1" dirty="0"/>
              <a:t>) </a:t>
            </a:r>
            <a:r>
              <a:rPr lang="he-IL" sz="2800" b="1" dirty="0" smtClean="0"/>
              <a:t>ר</a:t>
            </a:r>
            <a:r>
              <a:rPr lang="ar-IQ" sz="2800" b="1" dirty="0" smtClean="0"/>
              <a:t> </a:t>
            </a:r>
            <a:r>
              <a:rPr lang="ar-IQ" sz="2800" dirty="0" smtClean="0"/>
              <a:t>القانون الاول</a:t>
            </a:r>
            <a:endParaRPr lang="he-IL" sz="2800" dirty="0"/>
          </a:p>
          <a:p>
            <a:pPr marL="0" indent="0" algn="ctr" rtl="1">
              <a:buNone/>
            </a:pPr>
            <a:r>
              <a:rPr lang="en-US" sz="2800" b="1" dirty="0"/>
              <a:t>q </a:t>
            </a:r>
            <a:r>
              <a:rPr lang="he-IL" sz="2800" b="1" dirty="0"/>
              <a:t>ר </a:t>
            </a:r>
            <a:r>
              <a:rPr lang="en-US" sz="2800" b="1" dirty="0"/>
              <a:t>p ʌ </a:t>
            </a:r>
            <a:r>
              <a:rPr lang="he-IL" sz="2800" b="1" dirty="0"/>
              <a:t>ר ⇔ </a:t>
            </a:r>
            <a:r>
              <a:rPr lang="en-US" sz="2800" b="1" dirty="0" smtClean="0"/>
              <a:t>(p </a:t>
            </a:r>
            <a:r>
              <a:rPr lang="en-US" sz="2800" b="1" dirty="0"/>
              <a:t>v </a:t>
            </a:r>
            <a:r>
              <a:rPr lang="en-US" sz="2800" b="1" dirty="0" smtClean="0"/>
              <a:t>q</a:t>
            </a:r>
            <a:r>
              <a:rPr lang="en-US" sz="2800" b="1" dirty="0"/>
              <a:t>) </a:t>
            </a:r>
            <a:r>
              <a:rPr lang="he-IL" sz="2800" b="1" dirty="0" smtClean="0"/>
              <a:t>ר</a:t>
            </a:r>
            <a:r>
              <a:rPr lang="ar-IQ" sz="2800" b="1" dirty="0" smtClean="0"/>
              <a:t> </a:t>
            </a:r>
            <a:r>
              <a:rPr lang="ar-IQ" sz="2800" dirty="0" smtClean="0"/>
              <a:t>القانون الثاني</a:t>
            </a:r>
          </a:p>
          <a:p>
            <a:pPr marL="0" indent="0" algn="r" rtl="1">
              <a:buNone/>
            </a:pPr>
            <a:r>
              <a:rPr lang="ar-IQ" sz="2800" dirty="0" smtClean="0"/>
              <a:t>اثبات القانون الثاني</a:t>
            </a:r>
          </a:p>
          <a:p>
            <a:pPr marL="0" indent="0" algn="ctr" rtl="1">
              <a:buNone/>
            </a:pPr>
            <a:endParaRPr lang="ar-IQ" sz="2800" dirty="0" smtClean="0"/>
          </a:p>
          <a:p>
            <a:pPr marL="0" indent="0" algn="r" rtl="1">
              <a:buNone/>
            </a:pPr>
            <a:endParaRPr lang="ar-IQ" sz="2800" dirty="0"/>
          </a:p>
          <a:p>
            <a:pPr marL="0" indent="0" algn="ctr" rtl="1">
              <a:buNone/>
            </a:pPr>
            <a:endParaRPr lang="ar-IQ" sz="2800" dirty="0" smtClean="0"/>
          </a:p>
          <a:p>
            <a:pPr marL="0" indent="0" algn="ctr" rtl="1">
              <a:buNone/>
            </a:pPr>
            <a:endParaRPr lang="ar-IQ" sz="28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54716"/>
            <a:ext cx="6048671" cy="148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7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3" name="Group 4"/>
          <p:cNvGrpSpPr>
            <a:grpSpLocks/>
          </p:cNvGrpSpPr>
          <p:nvPr/>
        </p:nvGrpSpPr>
        <p:grpSpPr bwMode="auto">
          <a:xfrm>
            <a:off x="442913" y="1624013"/>
            <a:ext cx="8548687" cy="4548187"/>
            <a:chOff x="183" y="927"/>
            <a:chExt cx="5385" cy="2865"/>
          </a:xfrm>
        </p:grpSpPr>
        <p:pic>
          <p:nvPicPr>
            <p:cNvPr id="12295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" y="927"/>
              <a:ext cx="2649" cy="2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9" y="927"/>
              <a:ext cx="2649" cy="2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1104900" y="457200"/>
            <a:ext cx="6432550" cy="679450"/>
          </a:xfrm>
          <a:prstGeom prst="rect">
            <a:avLst/>
          </a:prstGeom>
          <a:solidFill>
            <a:srgbClr val="99CC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 eaLnBrk="1" hangingPunct="1"/>
            <a:r>
              <a:rPr lang="en-US" sz="3600" b="1">
                <a:solidFill>
                  <a:srgbClr val="000000"/>
                </a:solidFill>
                <a:cs typeface="Times New Roman" pitchFamily="18" charset="0"/>
              </a:rPr>
              <a:t>Discrete Structures We’ll Study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5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899592" y="609600"/>
            <a:ext cx="7442721" cy="584775"/>
          </a:xfrm>
          <a:prstGeom prst="rect">
            <a:avLst/>
          </a:prstGeom>
          <a:solidFill>
            <a:srgbClr val="99CC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 eaLnBrk="1" hangingPunct="1"/>
            <a:r>
              <a:rPr lang="en-US" sz="32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ar-IQ" sz="3200" b="1" dirty="0" smtClean="0">
                <a:solidFill>
                  <a:srgbClr val="000000"/>
                </a:solidFill>
                <a:cs typeface="Times New Roman" pitchFamily="18" charset="0"/>
              </a:rPr>
              <a:t>استخدامات الهياكل المتقطهة في علوم الحاسوب</a:t>
            </a:r>
            <a:endParaRPr lang="en-US" sz="32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grpSp>
        <p:nvGrpSpPr>
          <p:cNvPr id="14342" name="Group 13"/>
          <p:cNvGrpSpPr>
            <a:grpSpLocks/>
          </p:cNvGrpSpPr>
          <p:nvPr/>
        </p:nvGrpSpPr>
        <p:grpSpPr bwMode="auto">
          <a:xfrm>
            <a:off x="76200" y="1685925"/>
            <a:ext cx="8991600" cy="4491038"/>
            <a:chOff x="48" y="1062"/>
            <a:chExt cx="5664" cy="2829"/>
          </a:xfrm>
        </p:grpSpPr>
        <p:pic>
          <p:nvPicPr>
            <p:cNvPr id="14343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1062"/>
              <a:ext cx="5664" cy="282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344" name="Rectangle 7"/>
            <p:cNvSpPr>
              <a:spLocks noChangeArrowheads="1"/>
            </p:cNvSpPr>
            <p:nvPr/>
          </p:nvSpPr>
          <p:spPr bwMode="auto">
            <a:xfrm>
              <a:off x="2768" y="1068"/>
              <a:ext cx="240" cy="281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IQ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6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solidFill>
            <a:srgbClr val="99CC00"/>
          </a:solidFill>
          <a:ln w="5715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ko-KR" sz="4000" b="1">
                <a:ea typeface="Gulim" pitchFamily="34" charset="-127"/>
              </a:rPr>
              <a:t>Foundations of Logic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5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Foundations of Logic: Overview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US" altLang="ko-KR" sz="4000" dirty="0" smtClean="0">
                <a:ea typeface="Gulim" pitchFamily="34" charset="-127"/>
              </a:rPr>
              <a:t>Proposition</a:t>
            </a:r>
          </a:p>
          <a:p>
            <a:pPr>
              <a:defRPr/>
            </a:pPr>
            <a:r>
              <a:rPr lang="en-US" altLang="ko-KR" sz="4000" dirty="0" smtClean="0">
                <a:ea typeface="Gulim" pitchFamily="34" charset="-127"/>
              </a:rPr>
              <a:t>Logical operators  </a:t>
            </a:r>
          </a:p>
          <a:p>
            <a:pPr>
              <a:defRPr/>
            </a:pPr>
            <a:r>
              <a:rPr lang="en-US" altLang="ko-KR" sz="4000" dirty="0" smtClean="0">
                <a:ea typeface="Gulim" pitchFamily="34" charset="-127"/>
              </a:rPr>
              <a:t>Compound proposition</a:t>
            </a:r>
          </a:p>
          <a:p>
            <a:pPr>
              <a:defRPr/>
            </a:pPr>
            <a:r>
              <a:rPr lang="en-US" altLang="ko-KR" sz="4000" dirty="0">
                <a:ea typeface="Gulim" pitchFamily="34" charset="-127"/>
              </a:rPr>
              <a:t>Bit </a:t>
            </a:r>
            <a:r>
              <a:rPr lang="en-US" altLang="ko-KR" sz="4000" dirty="0" smtClean="0">
                <a:ea typeface="Gulim" pitchFamily="34" charset="-127"/>
              </a:rPr>
              <a:t>operators</a:t>
            </a:r>
          </a:p>
          <a:p>
            <a:pPr>
              <a:defRPr/>
            </a:pPr>
            <a:r>
              <a:rPr lang="en-US" altLang="ko-KR" sz="4000" dirty="0" smtClean="0">
                <a:ea typeface="Gulim" pitchFamily="34" charset="-127"/>
              </a:rPr>
              <a:t>Equivalence</a:t>
            </a:r>
            <a:endParaRPr lang="en-US" altLang="ko-KR" sz="4000" dirty="0">
              <a:ea typeface="Gulim" pitchFamily="34" charset="-127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1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AA879CA-C8C9-4919-BE7D-76E7C30F8285}" type="slidenum">
              <a:rPr lang="ar-SA" altLang="en-US" sz="1400" smtClean="0">
                <a:solidFill>
                  <a:schemeClr val="bg1"/>
                </a:solidFill>
              </a:rPr>
              <a:pPr/>
              <a:t>9</a:t>
            </a:fld>
            <a:endParaRPr lang="en-US" altLang="ko-KR" sz="1400" smtClean="0">
              <a:solidFill>
                <a:schemeClr val="bg1"/>
              </a:solidFill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20688"/>
            <a:ext cx="7772400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ko-KR" dirty="0" smtClean="0">
                <a:ea typeface="Gulim" pitchFamily="34" charset="-127"/>
              </a:rPr>
              <a:t>Propositional Logic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72400" cy="4114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r" rtl="1">
              <a:buFontTx/>
              <a:buNone/>
              <a:defRPr/>
            </a:pPr>
            <a:r>
              <a:rPr lang="en-US" altLang="ko-KR" sz="2800" b="1" dirty="0" smtClean="0">
                <a:ea typeface="Gulim" pitchFamily="34" charset="-127"/>
              </a:rPr>
              <a:t>Propositional</a:t>
            </a:r>
            <a:r>
              <a:rPr lang="en-US" altLang="ko-KR" sz="2800" dirty="0" smtClean="0">
                <a:ea typeface="Gulim" pitchFamily="34" charset="-127"/>
              </a:rPr>
              <a:t> </a:t>
            </a:r>
            <a:r>
              <a:rPr lang="ar-IQ" altLang="ko-KR" sz="2800" dirty="0" smtClean="0">
                <a:ea typeface="Gulim" pitchFamily="34" charset="-127"/>
              </a:rPr>
              <a:t> </a:t>
            </a:r>
          </a:p>
          <a:p>
            <a:pPr algn="r" rtl="1">
              <a:buFontTx/>
              <a:buNone/>
              <a:defRPr/>
            </a:pPr>
            <a:r>
              <a:rPr lang="ar-IQ" altLang="ko-KR" sz="2800" dirty="0" smtClean="0">
                <a:ea typeface="Gulim" pitchFamily="34" charset="-127"/>
              </a:rPr>
              <a:t>هوجملة مفيدة اما ان تكون صائبة (</a:t>
            </a:r>
            <a:r>
              <a:rPr lang="en-US" altLang="ko-KR" sz="2800" dirty="0" smtClean="0">
                <a:ea typeface="Gulim" pitchFamily="34" charset="-127"/>
              </a:rPr>
              <a:t>True</a:t>
            </a:r>
            <a:r>
              <a:rPr lang="ar-IQ" altLang="ko-KR" sz="2800" dirty="0" smtClean="0">
                <a:ea typeface="Gulim" pitchFamily="34" charset="-127"/>
              </a:rPr>
              <a:t>) او خاطئة (</a:t>
            </a:r>
            <a:r>
              <a:rPr lang="en-US" altLang="ko-KR" sz="2800" dirty="0" smtClean="0">
                <a:ea typeface="Gulim" pitchFamily="34" charset="-127"/>
              </a:rPr>
              <a:t>False</a:t>
            </a:r>
            <a:r>
              <a:rPr lang="ar-IQ" altLang="ko-KR" sz="2800" dirty="0" smtClean="0">
                <a:ea typeface="Gulim" pitchFamily="34" charset="-127"/>
              </a:rPr>
              <a:t>)، أي انه يجب ان تكون احد الاحتمالين وليس كلاهما ولا قيمة بينهما.</a:t>
            </a:r>
          </a:p>
          <a:p>
            <a:pPr algn="r" rtl="1">
              <a:buFontTx/>
              <a:buNone/>
              <a:defRPr/>
            </a:pPr>
            <a:r>
              <a:rPr lang="en-US" altLang="ko-KR" sz="2800" b="1" dirty="0">
                <a:ea typeface="Gulim" pitchFamily="34" charset="-127"/>
              </a:rPr>
              <a:t>Propositional </a:t>
            </a:r>
            <a:r>
              <a:rPr lang="en-US" altLang="ko-KR" sz="2800" b="1" dirty="0" smtClean="0">
                <a:ea typeface="Gulim" pitchFamily="34" charset="-127"/>
              </a:rPr>
              <a:t>variable</a:t>
            </a:r>
            <a:endParaRPr lang="ar-IQ" altLang="ko-KR" sz="2800" b="1" dirty="0" smtClean="0">
              <a:ea typeface="Gulim" pitchFamily="34" charset="-127"/>
            </a:endParaRPr>
          </a:p>
          <a:p>
            <a:pPr algn="r" rtl="1">
              <a:buFontTx/>
              <a:buNone/>
              <a:defRPr/>
            </a:pPr>
            <a:r>
              <a:rPr lang="ar-IQ" altLang="ko-KR" sz="2800" b="1" dirty="0" smtClean="0">
                <a:ea typeface="Gulim" pitchFamily="34" charset="-127"/>
              </a:rPr>
              <a:t>هو متغير قيمته اما </a:t>
            </a:r>
            <a:r>
              <a:rPr lang="en-US" altLang="ko-KR" sz="2800" dirty="0">
                <a:ea typeface="Gulim" pitchFamily="34" charset="-127"/>
              </a:rPr>
              <a:t>True </a:t>
            </a:r>
            <a:r>
              <a:rPr lang="ar-IQ" altLang="ko-KR" sz="2800" b="1" dirty="0" smtClean="0">
                <a:ea typeface="Gulim" pitchFamily="34" charset="-127"/>
              </a:rPr>
              <a:t>او </a:t>
            </a:r>
            <a:r>
              <a:rPr lang="en-US" altLang="ko-KR" sz="2800" dirty="0">
                <a:ea typeface="Gulim" pitchFamily="34" charset="-127"/>
              </a:rPr>
              <a:t>False </a:t>
            </a:r>
            <a:r>
              <a:rPr lang="ar-IQ" altLang="ko-KR" sz="2800" b="1" dirty="0" smtClean="0">
                <a:ea typeface="Gulim" pitchFamily="34" charset="-127"/>
              </a:rPr>
              <a:t>ونستخدمه للعبارة المنطقية (</a:t>
            </a:r>
            <a:r>
              <a:rPr lang="en-US" altLang="ko-KR" sz="2800" b="1" dirty="0">
                <a:ea typeface="Gulim" pitchFamily="34" charset="-127"/>
              </a:rPr>
              <a:t>Propositional </a:t>
            </a:r>
            <a:r>
              <a:rPr lang="ar-IQ" altLang="ko-KR" sz="2800" b="1" dirty="0" smtClean="0">
                <a:ea typeface="Gulim" pitchFamily="34" charset="-127"/>
              </a:rPr>
              <a:t>)، وعادة ما يكون رمز واحد </a:t>
            </a:r>
            <a:r>
              <a:rPr lang="en-US" altLang="ko-KR" sz="2800" b="1" dirty="0" err="1" smtClean="0">
                <a:ea typeface="Gulim" pitchFamily="34" charset="-127"/>
              </a:rPr>
              <a:t>p,q,r</a:t>
            </a:r>
            <a:r>
              <a:rPr lang="en-US" altLang="ko-KR" sz="2800" b="1" dirty="0" smtClean="0">
                <a:ea typeface="Gulim" pitchFamily="34" charset="-127"/>
              </a:rPr>
              <a:t>….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Chapter 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7924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5778</TotalTime>
  <Words>1974</Words>
  <Application>Microsoft Office PowerPoint</Application>
  <PresentationFormat>On-screen Show (4:3)</PresentationFormat>
  <Paragraphs>438</Paragraphs>
  <Slides>41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Office Theme</vt:lpstr>
      <vt:lpstr>Document</vt:lpstr>
      <vt:lpstr>Discrete  Structure هياكل متقطعة Chapter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Foundations of Logic: Overview</vt:lpstr>
      <vt:lpstr>Propositional Logic</vt:lpstr>
      <vt:lpstr>Examples of Propositions</vt:lpstr>
      <vt:lpstr>Operators / Connectives</vt:lpstr>
      <vt:lpstr>Some Popular Boolean Operators</vt:lpstr>
      <vt:lpstr>The Negation Operator</vt:lpstr>
      <vt:lpstr>The Conjunction Operator (AND)</vt:lpstr>
      <vt:lpstr>Conjunction Truth Table</vt:lpstr>
      <vt:lpstr>The Disjunction Operator / OR</vt:lpstr>
      <vt:lpstr>Disjunction Truth Table</vt:lpstr>
      <vt:lpstr>Nested Propositional Expressions التعابير المتداخلة</vt:lpstr>
      <vt:lpstr>A Simple Exercise</vt:lpstr>
      <vt:lpstr>The Exclusive Or Operator Exclusive Disjunction</vt:lpstr>
      <vt:lpstr>Exclusive-Or Truth Table</vt:lpstr>
      <vt:lpstr>Natural Language is Ambiguous</vt:lpstr>
      <vt:lpstr>The Implication Operator Conditional Operator</vt:lpstr>
      <vt:lpstr>Implication Truth Table</vt:lpstr>
      <vt:lpstr>Examples of Implications</vt:lpstr>
      <vt:lpstr>Examples of Implications</vt:lpstr>
      <vt:lpstr>English Phrases Meaning p  q</vt:lpstr>
      <vt:lpstr>Converse, Inverse, Contrapositive</vt:lpstr>
      <vt:lpstr>How do we know for sure?</vt:lpstr>
      <vt:lpstr>The biconditional operator/IFF</vt:lpstr>
      <vt:lpstr>Biconditional Truth Table</vt:lpstr>
      <vt:lpstr>Compound Propositions</vt:lpstr>
      <vt:lpstr>Operations Priorities أولويات المعاملات المنطقية </vt:lpstr>
      <vt:lpstr>Boolean Operations Summary</vt:lpstr>
      <vt:lpstr>Some Alternative Notations</vt:lpstr>
      <vt:lpstr>PowerPoint Presentation</vt:lpstr>
      <vt:lpstr>Represent Operators using Bit</vt:lpstr>
      <vt:lpstr>Example</vt:lpstr>
      <vt:lpstr>Tautology &amp; Contradiction  التوافق والتناقض</vt:lpstr>
      <vt:lpstr>Logical Equivalence التكافؤء المنطقي</vt:lpstr>
      <vt:lpstr> De Morgan's laws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Desicrate Structure</dc:title>
  <dc:creator>Abc</dc:creator>
  <cp:lastModifiedBy>asus</cp:lastModifiedBy>
  <cp:revision>145</cp:revision>
  <cp:lastPrinted>2015-12-13T20:37:36Z</cp:lastPrinted>
  <dcterms:created xsi:type="dcterms:W3CDTF">2006-08-16T00:00:00Z</dcterms:created>
  <dcterms:modified xsi:type="dcterms:W3CDTF">2018-11-19T11:14:20Z</dcterms:modified>
</cp:coreProperties>
</file>